
<file path=[Content_Types].xml><?xml version="1.0" encoding="utf-8"?>
<Types xmlns="http://schemas.openxmlformats.org/package/2006/content-types">
  <Override PartName="/ppt/tags/tag1.xml" ContentType="application/vnd.openxmlformats-officedocument.presentationml.tags+xml"/>
  <Default Extension="rels" ContentType="application/vnd.openxmlformats-package.relationships+xml"/>
  <Override PartName="/ppt/slideLayouts/slideLayout1.xml" ContentType="application/vnd.openxmlformats-officedocument.presentationml.slideLayout+xml"/>
  <Default Extension="png" ContentType="image/png"/>
  <Override PartName="/ppt/slides/slide11.xml" ContentType="application/vnd.openxmlformats-officedocument.presentationml.slide+xml"/>
  <Default Extension="xml" ContentType="application/xml"/>
  <Override PartName="/ppt/slides/slide9.xml" ContentType="application/vnd.openxmlformats-officedocument.presentationml.slide+xml"/>
  <Default Extension="jpeg" ContentType="image/jpeg"/>
  <Override PartName="/ppt/tableStyles.xml" ContentType="application/vnd.openxmlformats-officedocument.presentationml.tableStyles+xml"/>
  <Override PartName="/ppt/slides/slide7.xml" ContentType="application/vnd.openxmlformats-officedocument.presentationml.slide+xml"/>
  <Override PartName="/ppt/notesSlides/notesSlide1.xml" ContentType="application/vnd.openxmlformats-officedocument.presentationml.notesSlide+xml"/>
  <Override PartName="/ppt/tags/tag6.xml" ContentType="application/vnd.openxmlformats-officedocument.presentationml.tags+xml"/>
  <Override PartName="/ppt/slideLayouts/slideLayout6.xml" ContentType="application/vnd.openxmlformats-officedocument.presentationml.slideLayout+xml"/>
  <Override PartName="/ppt/slides/slide5.xml" ContentType="application/vnd.openxmlformats-officedocument.presentationml.slide+xml"/>
  <Override PartName="/ppt/tags/tag4.xml" ContentType="application/vnd.openxmlformats-officedocument.presentationml.tags+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docProps/core.xml" ContentType="application/vnd.openxmlformats-package.core-properties+xml"/>
  <Override PartName="/ppt/tags/tag2.xml" ContentType="application/vnd.openxmlformats-officedocument.presentationml.tags+xml"/>
  <Override PartName="/docProps/app.xml" ContentType="application/vnd.openxmlformats-officedocument.extended-properties+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slides/slide10.xml" ContentType="application/vnd.openxmlformats-officedocument.presentationml.slide+xml"/>
  <Override PartName="/ppt/viewProps.xml" ContentType="application/vnd.openxmlformats-officedocument.presentationml.viewProps+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slides/slide6.xml" ContentType="application/vnd.openxmlformats-officedocument.presentationml.slide+xml"/>
  <Override PartName="/ppt/tags/tag5.xml" ContentType="application/vnd.openxmlformats-officedocument.presentationml.tags+xml"/>
  <Override PartName="/ppt/notesMasters/notesMaster1.xml" ContentType="application/vnd.openxmlformats-officedocument.presentationml.notesMaster+xml"/>
  <Default Extension="gif" ContentType="image/gif"/>
  <Override PartName="/ppt/slideLayouts/slideLayout5.xml" ContentType="application/vnd.openxmlformats-officedocument.presentationml.slideLayout+xml"/>
  <Override PartName="/ppt/slides/slide4.xml" ContentType="application/vnd.openxmlformats-officedocument.presentationml.slide+xml"/>
  <Override PartName="/docProps/custom.xml" ContentType="application/vnd.openxmlformats-officedocument.custom-properties+xml"/>
  <Override PartName="/ppt/tags/tag3.xml" ContentType="application/vnd.openxmlformats-officedocument.presentationml.tags+xml"/>
  <Override PartName="/ppt/presProps.xml" ContentType="application/vnd.openxmlformats-officedocument.presentationml.presProps+xml"/>
  <Override PartName="/ppt/theme/theme1.xml" ContentType="application/vnd.openxmlformats-officedocument.them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48" r:id="rId1"/>
  </p:sldMasterIdLst>
  <p:notesMasterIdLst>
    <p:notesMasterId r:id="rId13"/>
  </p:notesMasterIdLst>
  <p:sldIdLst>
    <p:sldId id="256" r:id="rId2"/>
    <p:sldId id="261" r:id="rId3"/>
    <p:sldId id="262" r:id="rId4"/>
    <p:sldId id="263" r:id="rId5"/>
    <p:sldId id="264" r:id="rId6"/>
    <p:sldId id="265" r:id="rId7"/>
    <p:sldId id="266" r:id="rId8"/>
    <p:sldId id="267" r:id="rId9"/>
    <p:sldId id="268" r:id="rId10"/>
    <p:sldId id="270" r:id="rId11"/>
    <p:sldId id="269" r:id="rId12"/>
  </p:sldIdLst>
  <p:sldSz cx="9144000" cy="6858000" type="screen4x3"/>
  <p:notesSz cx="6858000" cy="9144000"/>
  <p:custDataLst>
    <p:tags r:id="rId1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showPr showNarration="1">
    <p:present/>
    <p:sldAll/>
    <p:penClr>
      <a:prstClr val="red"/>
    </p:penClr>
    <p:extLst>
      <p:ext uri="{EC167BDD-8182-4AB7-AECC-EB403E3ABB37}">
        <p14:laserClr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a:srgbClr val="FF0000"/>
        </p14:laserClr>
      </p:ext>
      <p:ext uri="{2FDB2607-1784-4EEB-B798-7EB5836EED8A}">
        <p14:showMediaCtrls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
      </p:ext>
    </p:extLst>
  </p:showPr>
  <p:clrMru>
    <a:srgbClr val="333333"/>
    <a:srgbClr val="966836"/>
    <a:srgbClr val="F3F3F3"/>
    <a:srgbClr val="000000"/>
    <a:srgbClr val="FFFFFF"/>
    <a:srgbClr val="FFFF66"/>
    <a:srgbClr val="FFFF8B"/>
  </p:clrMru>
  <p:extLst>
    <p:ext uri="{E76CE94A-603C-4142-B9EB-6D1370010A27}">
      <p14:discardImageEditData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0"/>
    </p:ext>
    <p:ext uri="{D31A062A-798A-4329-ABDD-BBA856620510}">
      <p14:defaultImageDpi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20"/>
    <p:restoredTop sz="94660"/>
  </p:normalViewPr>
  <p:slideViewPr>
    <p:cSldViewPr>
      <p:cViewPr varScale="1">
        <p:scale>
          <a:sx n="142" d="100"/>
          <a:sy n="142" d="100"/>
        </p:scale>
        <p:origin x="-1488" y="-104"/>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notesMaster" Target="notesMasters/notesMaster1.xml"/><Relationship Id="rId14" Type="http://schemas.openxmlformats.org/officeDocument/2006/relationships/printerSettings" Target="printerSettings/printerSettings1.bin"/><Relationship Id="rId15" Type="http://schemas.openxmlformats.org/officeDocument/2006/relationships/tags" Target="tags/tag1.xml"/><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899C09A-BCB4-4D76-A524-C33D3C7D4927}" type="datetimeFigureOut">
              <a:rPr lang="en-US" smtClean="0"/>
              <a:pPr/>
              <a:t>6/24/11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ED8B18-DFF8-470A-B7CE-2546C9016219}"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6537769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6ED8B18-DFF8-470A-B7CE-2546C9016219}" type="slidenum">
              <a:rPr lang="en-US" smtClean="0"/>
              <a:pPr/>
              <a:t>1</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428978934"/>
      </p:ext>
    </p:extLst>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Posting an announcement at the end or beginning of each week allows you to summarize key learning points from the week, provide group feedback to the group, or highlight the work of individual students. It can also provide an overview and clarification of upcoming discussions and activities.</a:t>
            </a:r>
            <a:r>
              <a:rPr lang="en-US" dirty="0" smtClean="0">
                <a:latin typeface="Architects Daughter"/>
                <a:cs typeface="Architects Daughter"/>
              </a:rPr>
              <a:t> "Fresh" (rather than repurposed) video announcements increase your social presence and your students' motivation to stay connected week after week.</a:t>
            </a:r>
          </a:p>
          <a:p>
            <a:endParaRPr lang="en-US" dirty="0"/>
          </a:p>
        </p:txBody>
      </p:sp>
      <p:sp>
        <p:nvSpPr>
          <p:cNvPr id="4" name="Slide Number Placeholder 3"/>
          <p:cNvSpPr>
            <a:spLocks noGrp="1"/>
          </p:cNvSpPr>
          <p:nvPr>
            <p:ph type="sldNum" sz="quarter" idx="10"/>
          </p:nvPr>
        </p:nvSpPr>
        <p:spPr/>
        <p:txBody>
          <a:bodyPr/>
          <a:lstStyle/>
          <a:p>
            <a:fld id="{56ED8B18-DFF8-470A-B7CE-2546C9016219}" type="slidenum">
              <a:rPr lang="en-US" smtClean="0"/>
              <a:pPr/>
              <a:t>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tags" Target="../tags/tag2.xml"/><Relationship Id="rId2" Type="http://schemas.openxmlformats.org/officeDocument/2006/relationships/slideMaster" Target="../slideMasters/slideMaster1.xml"/><Relationship Id="rId3"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tags" Target="../tags/tag3.xml"/><Relationship Id="rId2" Type="http://schemas.openxmlformats.org/officeDocument/2006/relationships/slideMaster" Target="../slideMasters/slideMaster1.xml"/><Relationship Id="rId3"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tags" Target="../tags/tag4.xml"/><Relationship Id="rId2" Type="http://schemas.openxmlformats.org/officeDocument/2006/relationships/slideMaster" Target="../slideMasters/slideMaster1.xml"/><Relationship Id="rId3"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tags" Target="../tags/tag5.xml"/><Relationship Id="rId2" Type="http://schemas.openxmlformats.org/officeDocument/2006/relationships/slideMaster" Target="../slideMasters/slideMaster1.xml"/><Relationship Id="rId3"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p:spTree>
      <p:nvGrpSpPr>
        <p:cNvPr id="1" name=""/>
        <p:cNvGrpSpPr/>
        <p:nvPr/>
      </p:nvGrpSpPr>
      <p:grpSpPr>
        <a:xfrm>
          <a:off x="0" y="0"/>
          <a:ext cx="0" cy="0"/>
          <a:chOff x="0" y="0"/>
          <a:chExt cx="0" cy="0"/>
        </a:xfrm>
      </p:grpSpPr>
      <p:pic>
        <p:nvPicPr>
          <p:cNvPr id="3" name="Picture 2"/>
          <p:cNvPicPr>
            <a:picLocks noChangeAspect="1"/>
          </p:cNvPicPr>
          <p:nvPr userDrawn="1">
            <p:custDataLst>
              <p:tags r:id="rId1"/>
            </p:custDataLst>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181428" y="3878943"/>
            <a:ext cx="7607180" cy="1718930"/>
          </a:xfrm>
          <a:prstGeom prst="rect">
            <a:avLst/>
          </a:prstGeom>
        </p:spPr>
      </p:pic>
      <p:sp>
        <p:nvSpPr>
          <p:cNvPr id="2" name="Title 1"/>
          <p:cNvSpPr>
            <a:spLocks noGrp="1"/>
          </p:cNvSpPr>
          <p:nvPr>
            <p:ph type="title"/>
          </p:nvPr>
        </p:nvSpPr>
        <p:spPr>
          <a:xfrm>
            <a:off x="381001" y="4406900"/>
            <a:ext cx="5638800" cy="1362075"/>
          </a:xfrm>
        </p:spPr>
        <p:txBody>
          <a:bodyPr anchor="t"/>
          <a:lstStyle>
            <a:lvl1pPr algn="l">
              <a:defRPr sz="3200" b="1" cap="all"/>
            </a:lvl1pPr>
          </a:lstStyle>
          <a:p>
            <a:r>
              <a:rPr lang="en-US" dirty="0" smtClean="0"/>
              <a:t>Click to edit Master title style</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91193243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noteboo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pic>
        <p:nvPicPr>
          <p:cNvPr id="17" name="Picture 16"/>
          <p:cNvPicPr>
            <a:picLocks noChangeAspect="1"/>
          </p:cNvPicPr>
          <p:nvPr userDrawn="1">
            <p:custDataLst>
              <p:tags r:id="rId1"/>
            </p:custDataLst>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28997" y="-14514"/>
            <a:ext cx="9240570" cy="6948714"/>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55590658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1_noteboo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pic>
        <p:nvPicPr>
          <p:cNvPr id="17" name="Picture 16"/>
          <p:cNvPicPr>
            <a:picLocks noChangeAspect="1"/>
          </p:cNvPicPr>
          <p:nvPr userDrawn="1">
            <p:custDataLst>
              <p:tags r:id="rId1"/>
            </p:custDataLst>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24948" y="-14514"/>
            <a:ext cx="9232471" cy="6948714"/>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4075326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2_notebook">
    <p:spTree>
      <p:nvGrpSpPr>
        <p:cNvPr id="1" name=""/>
        <p:cNvGrpSpPr/>
        <p:nvPr/>
      </p:nvGrpSpPr>
      <p:grpSpPr>
        <a:xfrm>
          <a:off x="0" y="0"/>
          <a:ext cx="0" cy="0"/>
          <a:chOff x="0" y="0"/>
          <a:chExt cx="0" cy="0"/>
        </a:xfrm>
      </p:grpSpPr>
      <p:pic>
        <p:nvPicPr>
          <p:cNvPr id="17" name="Picture 16"/>
          <p:cNvPicPr>
            <a:picLocks noChangeAspect="1"/>
          </p:cNvPicPr>
          <p:nvPr userDrawn="1">
            <p:custDataLst>
              <p:tags r:id="rId1"/>
            </p:custDataLst>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24948" y="-14514"/>
            <a:ext cx="9232471" cy="6948713"/>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23584087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3_noteboo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pic>
        <p:nvPicPr>
          <p:cNvPr id="17" name="Picture 16"/>
          <p:cNvPicPr>
            <a:picLocks noChangeAspect="1"/>
          </p:cNvPicPr>
          <p:nvPr userDrawn="1"/>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24948" y="-14514"/>
            <a:ext cx="9232470" cy="6948713"/>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12104775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notebook no pocke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94110507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8"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gradFill>
          <a:gsLst>
            <a:gs pos="0">
              <a:srgbClr val="A65528"/>
            </a:gs>
            <a:gs pos="100000">
              <a:srgbClr val="663012"/>
            </a:gs>
          </a:gsLst>
          <a:lin ang="5400000" scaled="0"/>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124200" y="227746"/>
            <a:ext cx="5791200" cy="263221"/>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pic>
        <p:nvPicPr>
          <p:cNvPr id="3" name="Picture 2"/>
          <p:cNvPicPr>
            <a:picLocks noChangeAspect="1"/>
          </p:cNvPicPr>
          <p:nvPr/>
        </p:nvPicPr>
        <p:blipFill>
          <a:blip r:embed="rId8">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37623" y="-14514"/>
            <a:ext cx="9257823" cy="6948714"/>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963698226"/>
      </p:ext>
    </p:extLst>
  </p:cSld>
  <p:clrMap bg1="lt1" tx1="dk1" bg2="lt2" tx2="dk2" accent1="accent1" accent2="accent2" accent3="accent3" accent4="accent4" accent5="accent5" accent6="accent6" hlink="hlink" folHlink="folHlink"/>
  <p:sldLayoutIdLst>
    <p:sldLayoutId id="2147483651" r:id="rId1"/>
    <p:sldLayoutId id="2147483650" r:id="rId2"/>
    <p:sldLayoutId id="2147483664" r:id="rId3"/>
    <p:sldLayoutId id="2147483665" r:id="rId4"/>
    <p:sldLayoutId id="2147483666" r:id="rId5"/>
    <p:sldLayoutId id="2147483662" r:id="rId6"/>
  </p:sldLayoutIdLst>
  <p:timing>
    <p:tnLst>
      <p:par>
        <p:cTn id="1" dur="indefinite" restart="never" nodeType="tmRoot"/>
      </p:par>
    </p:tnLst>
  </p:timing>
  <p:txStyles>
    <p:titleStyle>
      <a:lvl1pPr algn="ctr" defTabSz="914400" rtl="0" eaLnBrk="1" latinLnBrk="0" hangingPunct="1">
        <a:spcBef>
          <a:spcPct val="0"/>
        </a:spcBef>
        <a:buNone/>
        <a:defRPr sz="2400" kern="1200">
          <a:solidFill>
            <a:srgbClr val="FFFFFF"/>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4" Type="http://schemas.openxmlformats.org/officeDocument/2006/relationships/image" Target="../media/image7.gif"/><Relationship Id="rId1" Type="http://schemas.openxmlformats.org/officeDocument/2006/relationships/tags" Target="../tags/tag6.xml"/><Relationship Id="rId2"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 Id="rId3"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7.gif"/><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11.png"/><Relationship Id="rId5"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4.xml.rels><?xml version="1.0" encoding="UTF-8" standalone="yes"?>
<Relationships xmlns="http://schemas.openxmlformats.org/package/2006/relationships"><Relationship Id="rId11" Type="http://schemas.openxmlformats.org/officeDocument/2006/relationships/image" Target="../media/image20.png"/><Relationship Id="rId12" Type="http://schemas.openxmlformats.org/officeDocument/2006/relationships/image" Target="../media/image21.png"/><Relationship Id="rId13" Type="http://schemas.openxmlformats.org/officeDocument/2006/relationships/image" Target="../media/image22.png"/><Relationship Id="rId14" Type="http://schemas.openxmlformats.org/officeDocument/2006/relationships/image" Target="../media/image23.png"/><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3.png"/><Relationship Id="rId4" Type="http://schemas.openxmlformats.org/officeDocument/2006/relationships/image" Target="../media/image12.png"/><Relationship Id="rId5" Type="http://schemas.openxmlformats.org/officeDocument/2006/relationships/image" Target="../media/image14.png"/><Relationship Id="rId6" Type="http://schemas.openxmlformats.org/officeDocument/2006/relationships/image" Target="../media/image15.png"/><Relationship Id="rId7" Type="http://schemas.openxmlformats.org/officeDocument/2006/relationships/image" Target="../media/image16.png"/><Relationship Id="rId8" Type="http://schemas.openxmlformats.org/officeDocument/2006/relationships/image" Target="../media/image17.png"/><Relationship Id="rId9" Type="http://schemas.openxmlformats.org/officeDocument/2006/relationships/image" Target="../media/image18.png"/><Relationship Id="rId10" Type="http://schemas.openxmlformats.org/officeDocument/2006/relationships/image" Target="../media/image1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png"/><Relationship Id="rId5" Type="http://schemas.openxmlformats.org/officeDocument/2006/relationships/image" Target="../media/image12.png"/><Relationship Id="rId6" Type="http://schemas.openxmlformats.org/officeDocument/2006/relationships/image" Target="../media/image8.png"/><Relationship Id="rId7" Type="http://schemas.openxmlformats.org/officeDocument/2006/relationships/image" Target="../media/image28.png"/><Relationship Id="rId8"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image" Target="../media/image2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 Id="rId3"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29.png"/><Relationship Id="rId1" Type="http://schemas.openxmlformats.org/officeDocument/2006/relationships/slideLayout" Target="../slideLayouts/slideLayout2.xml"/><Relationship Id="rId2"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a:xfrm>
            <a:off x="304800" y="1447800"/>
            <a:ext cx="8839200" cy="1362075"/>
          </a:xfrm>
        </p:spPr>
        <p:txBody>
          <a:bodyPr/>
          <a:lstStyle/>
          <a:p>
            <a:pPr algn="ctr"/>
            <a:r>
              <a:rPr lang="en-US" sz="4400" dirty="0" smtClean="0">
                <a:latin typeface="Architects Daughter"/>
                <a:cs typeface="Architects Daughter"/>
              </a:rPr>
              <a:t>Creating a Video Based Announcement</a:t>
            </a:r>
            <a:r>
              <a:rPr lang="en-US" dirty="0" smtClean="0">
                <a:latin typeface="Architects Daughter"/>
                <a:cs typeface="Architects Daughter"/>
              </a:rPr>
              <a:t/>
            </a:r>
            <a:br>
              <a:rPr lang="en-US" dirty="0" smtClean="0">
                <a:latin typeface="Architects Daughter"/>
                <a:cs typeface="Architects Daughter"/>
              </a:rPr>
            </a:br>
            <a:r>
              <a:rPr lang="en-US" sz="3600" dirty="0" smtClean="0">
                <a:latin typeface="Architects Daughter"/>
                <a:cs typeface="Architects Daughter"/>
              </a:rPr>
              <a:t>For your Online Course </a:t>
            </a:r>
            <a:endParaRPr lang="en-US" sz="3600" dirty="0">
              <a:latin typeface="Architects Daughter"/>
              <a:cs typeface="Architects Daughter"/>
            </a:endParaRPr>
          </a:p>
        </p:txBody>
      </p:sp>
      <p:pic>
        <p:nvPicPr>
          <p:cNvPr id="3" name="Picture 2" descr="OU_Logo_transparent.gif"/>
          <p:cNvPicPr>
            <a:picLocks noChangeAspect="1"/>
          </p:cNvPicPr>
          <p:nvPr/>
        </p:nvPicPr>
        <p:blipFill>
          <a:blip r:embed="rId4"/>
          <a:stretch>
            <a:fillRect/>
          </a:stretch>
        </p:blipFill>
        <p:spPr>
          <a:xfrm>
            <a:off x="381000" y="4343400"/>
            <a:ext cx="3822700" cy="762000"/>
          </a:xfrm>
          <a:prstGeom prst="rect">
            <a:avLst/>
          </a:prstGeom>
        </p:spPr>
      </p:pic>
    </p:spTree>
    <p:custDataLst>
      <p:tags r:id="rId1"/>
    </p:custDataLst>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9579780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304800" y="304800"/>
            <a:ext cx="2590800" cy="2862322"/>
          </a:xfrm>
          <a:prstGeom prst="rect">
            <a:avLst/>
          </a:prstGeom>
          <a:noFill/>
        </p:spPr>
        <p:txBody>
          <a:bodyPr wrap="square" rtlCol="0">
            <a:spAutoFit/>
          </a:bodyPr>
          <a:lstStyle/>
          <a:p>
            <a:pPr>
              <a:buFont typeface="Arial"/>
              <a:buChar char="•"/>
            </a:pPr>
            <a:r>
              <a:rPr lang="en-US" b="1" dirty="0" smtClean="0">
                <a:latin typeface="Annie Use Your Telescope"/>
                <a:cs typeface="Annie Use Your Telescope"/>
              </a:rPr>
              <a:t>I did it! Now what?</a:t>
            </a:r>
            <a:endParaRPr lang="en-US" sz="1600" dirty="0" smtClean="0">
              <a:latin typeface="Annie Use Your Telescope"/>
              <a:cs typeface="Annie Use Your Telescope"/>
            </a:endParaRPr>
          </a:p>
          <a:p>
            <a:pPr lvl="1">
              <a:buSzPct val="100000"/>
              <a:buBlip>
                <a:blip r:embed="rId2"/>
              </a:buBlip>
            </a:pPr>
            <a:r>
              <a:rPr lang="en-US" sz="1600" dirty="0" smtClean="0">
                <a:latin typeface="Annie Use Your Telescope"/>
                <a:cs typeface="Annie Use Your Telescope"/>
              </a:rPr>
              <a:t>Log into your Blackboard course in another tab or window</a:t>
            </a:r>
            <a:r>
              <a:rPr lang="en-US" sz="1600" dirty="0" smtClean="0">
                <a:latin typeface="Annie Use Your Telescope"/>
                <a:cs typeface="Annie Use Your Telescope"/>
              </a:rPr>
              <a:t>.</a:t>
            </a:r>
          </a:p>
          <a:p>
            <a:pPr lvl="1">
              <a:buSzPct val="100000"/>
              <a:buBlip>
                <a:blip r:embed="rId2"/>
              </a:buBlip>
            </a:pPr>
            <a:r>
              <a:rPr lang="en-US" sz="1600" dirty="0" smtClean="0">
                <a:latin typeface="Annie Use Your Telescope"/>
                <a:cs typeface="Annie Use Your Telescope"/>
              </a:rPr>
              <a:t>Click Create Announcement</a:t>
            </a:r>
          </a:p>
          <a:p>
            <a:pPr lvl="1">
              <a:buSzPct val="100000"/>
              <a:buBlip>
                <a:blip r:embed="rId2"/>
              </a:buBlip>
            </a:pPr>
            <a:r>
              <a:rPr lang="en-US" sz="1600" dirty="0" smtClean="0">
                <a:latin typeface="Annie Use Your Telescope"/>
                <a:cs typeface="Annie Use Your Telescope"/>
              </a:rPr>
              <a:t>Click on the HTML editor</a:t>
            </a:r>
          </a:p>
          <a:p>
            <a:pPr lvl="1">
              <a:buSzPct val="100000"/>
              <a:buBlip>
                <a:blip r:embed="rId2"/>
              </a:buBlip>
            </a:pPr>
            <a:r>
              <a:rPr lang="en-US" sz="1600" dirty="0" smtClean="0">
                <a:latin typeface="Annie Use Your Telescope"/>
                <a:cs typeface="Annie Use Your Telescope"/>
              </a:rPr>
              <a:t>Paste the embed code, click submit</a:t>
            </a:r>
          </a:p>
          <a:p>
            <a:pPr lvl="1">
              <a:buFont typeface="Arial"/>
              <a:buChar char="•"/>
            </a:pPr>
            <a:endParaRPr lang="en-US" dirty="0">
              <a:latin typeface="Annie Use Your Telescope"/>
              <a:cs typeface="Annie Use Your Telescope"/>
            </a:endParaRPr>
          </a:p>
        </p:txBody>
      </p:sp>
      <p:pic>
        <p:nvPicPr>
          <p:cNvPr id="8" name="Picture 7" descr="arrow-red-up2.png"/>
          <p:cNvPicPr>
            <a:picLocks noChangeAspect="1"/>
          </p:cNvPicPr>
          <p:nvPr/>
        </p:nvPicPr>
        <p:blipFill>
          <a:blip r:embed="rId3"/>
          <a:stretch>
            <a:fillRect/>
          </a:stretch>
        </p:blipFill>
        <p:spPr>
          <a:xfrm rot="5400000">
            <a:off x="2236787" y="6069013"/>
            <a:ext cx="428625" cy="635000"/>
          </a:xfrm>
          <a:prstGeom prst="rect">
            <a:avLst/>
          </a:prstGeom>
        </p:spPr>
      </p:pic>
      <p:pic>
        <p:nvPicPr>
          <p:cNvPr id="9" name="Picture 8" descr="arrow-red-up2.png"/>
          <p:cNvPicPr>
            <a:picLocks noChangeAspect="1"/>
          </p:cNvPicPr>
          <p:nvPr/>
        </p:nvPicPr>
        <p:blipFill>
          <a:blip r:embed="rId3"/>
          <a:stretch>
            <a:fillRect/>
          </a:stretch>
        </p:blipFill>
        <p:spPr>
          <a:xfrm rot="16200000">
            <a:off x="331788" y="6069012"/>
            <a:ext cx="428625" cy="6350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0" y="228600"/>
            <a:ext cx="5791200" cy="263221"/>
          </a:xfrm>
        </p:spPr>
        <p:txBody>
          <a:bodyPr/>
          <a:lstStyle/>
          <a:p>
            <a:endParaRPr lang="en-US" dirty="0"/>
          </a:p>
        </p:txBody>
      </p:sp>
      <p:sp>
        <p:nvSpPr>
          <p:cNvPr id="3" name="TextBox 2"/>
          <p:cNvSpPr txBox="1"/>
          <p:nvPr/>
        </p:nvSpPr>
        <p:spPr>
          <a:xfrm>
            <a:off x="3505200" y="609600"/>
            <a:ext cx="5410200" cy="646331"/>
          </a:xfrm>
          <a:prstGeom prst="rect">
            <a:avLst/>
          </a:prstGeom>
          <a:noFill/>
        </p:spPr>
        <p:txBody>
          <a:bodyPr wrap="square" rtlCol="0">
            <a:spAutoFit/>
          </a:bodyPr>
          <a:lstStyle/>
          <a:p>
            <a:endParaRPr lang="en-US" dirty="0" smtClean="0"/>
          </a:p>
          <a:p>
            <a:endParaRPr lang="en-US" dirty="0"/>
          </a:p>
        </p:txBody>
      </p:sp>
      <p:sp>
        <p:nvSpPr>
          <p:cNvPr id="4" name="TextBox 3"/>
          <p:cNvSpPr txBox="1"/>
          <p:nvPr/>
        </p:nvSpPr>
        <p:spPr>
          <a:xfrm>
            <a:off x="228600" y="304800"/>
            <a:ext cx="3429000" cy="923330"/>
          </a:xfrm>
          <a:prstGeom prst="rect">
            <a:avLst/>
          </a:prstGeom>
          <a:noFill/>
        </p:spPr>
        <p:txBody>
          <a:bodyPr wrap="square" rtlCol="0">
            <a:spAutoFit/>
          </a:bodyPr>
          <a:lstStyle/>
          <a:p>
            <a:endParaRPr lang="en-US" dirty="0" smtClean="0"/>
          </a:p>
          <a:p>
            <a:endParaRPr lang="en-US" dirty="0" smtClean="0"/>
          </a:p>
          <a:p>
            <a:endParaRPr lang="en-US" dirty="0" smtClean="0"/>
          </a:p>
        </p:txBody>
      </p:sp>
      <p:pic>
        <p:nvPicPr>
          <p:cNvPr id="8" name="Picture 7" descr="ipadimage.png"/>
          <p:cNvPicPr>
            <a:picLocks noChangeAspect="1"/>
          </p:cNvPicPr>
          <p:nvPr/>
        </p:nvPicPr>
        <p:blipFill>
          <a:blip r:embed="rId2"/>
          <a:stretch>
            <a:fillRect/>
          </a:stretch>
        </p:blipFill>
        <p:spPr>
          <a:xfrm rot="16200000">
            <a:off x="1104900" y="-1181100"/>
            <a:ext cx="7086600" cy="9296400"/>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624304166"/>
      </p:ext>
    </p:extLst>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0" y="228600"/>
            <a:ext cx="5791200" cy="263221"/>
          </a:xfrm>
        </p:spPr>
        <p:txBody>
          <a:bodyPr/>
          <a:lstStyle/>
          <a:p>
            <a:r>
              <a:rPr lang="en-US" dirty="0" smtClean="0"/>
              <a:t>Tutorial Topics</a:t>
            </a:r>
            <a:endParaRPr lang="en-US" dirty="0"/>
          </a:p>
        </p:txBody>
      </p:sp>
      <p:sp>
        <p:nvSpPr>
          <p:cNvPr id="3" name="TextBox 2"/>
          <p:cNvSpPr txBox="1"/>
          <p:nvPr/>
        </p:nvSpPr>
        <p:spPr>
          <a:xfrm>
            <a:off x="3657600" y="609600"/>
            <a:ext cx="5410200" cy="4093428"/>
          </a:xfrm>
          <a:prstGeom prst="rect">
            <a:avLst/>
          </a:prstGeom>
          <a:noFill/>
        </p:spPr>
        <p:txBody>
          <a:bodyPr wrap="square" rtlCol="0">
            <a:spAutoFit/>
          </a:bodyPr>
          <a:lstStyle/>
          <a:p>
            <a:pPr>
              <a:buFont typeface="Arial"/>
              <a:buChar char="•"/>
            </a:pPr>
            <a:r>
              <a:rPr lang="en-US" sz="3200" dirty="0" smtClean="0">
                <a:latin typeface="Architects Daughter"/>
                <a:cs typeface="Architects Daughter"/>
              </a:rPr>
              <a:t>Agenda and navigation overview</a:t>
            </a:r>
          </a:p>
          <a:p>
            <a:pPr>
              <a:buFont typeface="Arial"/>
              <a:buChar char="•"/>
            </a:pPr>
            <a:r>
              <a:rPr lang="en-US" sz="3200" dirty="0" smtClean="0">
                <a:latin typeface="Architects Daughter"/>
                <a:cs typeface="Architects Daughter"/>
              </a:rPr>
              <a:t>What is a Video Announcement (VA)?</a:t>
            </a:r>
          </a:p>
          <a:p>
            <a:pPr lvl="1">
              <a:buFont typeface="Arial"/>
              <a:buChar char="•"/>
            </a:pPr>
            <a:r>
              <a:rPr lang="en-US" sz="3200" dirty="0" smtClean="0">
                <a:latin typeface="Architects Daughter"/>
                <a:cs typeface="Architects Daughter"/>
              </a:rPr>
              <a:t>The</a:t>
            </a:r>
            <a:r>
              <a:rPr lang="en-US" sz="3200" dirty="0" smtClean="0">
                <a:latin typeface="Architects Daughter"/>
                <a:cs typeface="Architects Daughter"/>
              </a:rPr>
              <a:t> benefits </a:t>
            </a:r>
            <a:r>
              <a:rPr lang="en-US" sz="3200" dirty="0" smtClean="0">
                <a:latin typeface="Architects Daughter"/>
                <a:cs typeface="Architects Daughter"/>
              </a:rPr>
              <a:t>for students and Instructors</a:t>
            </a:r>
          </a:p>
          <a:p>
            <a:pPr>
              <a:buFont typeface="Arial"/>
              <a:buChar char="•"/>
            </a:pPr>
            <a:r>
              <a:rPr lang="en-US" sz="3200" dirty="0" smtClean="0">
                <a:latin typeface="Architects Daughter"/>
                <a:cs typeface="Architects Daughter"/>
              </a:rPr>
              <a:t>How to create a VA using your webcam</a:t>
            </a:r>
          </a:p>
          <a:p>
            <a:pPr>
              <a:buFont typeface="Arial"/>
              <a:buChar char="•"/>
            </a:pPr>
            <a:r>
              <a:rPr lang="en-US" sz="3200" dirty="0" smtClean="0">
                <a:latin typeface="Architects Daughter"/>
                <a:cs typeface="Architects Daughter"/>
              </a:rPr>
              <a:t>Posting the VA in Blackboard</a:t>
            </a:r>
          </a:p>
          <a:p>
            <a:endParaRPr lang="en-US" dirty="0" smtClean="0"/>
          </a:p>
          <a:p>
            <a:endParaRPr lang="en-US" dirty="0"/>
          </a:p>
        </p:txBody>
      </p:sp>
      <p:sp>
        <p:nvSpPr>
          <p:cNvPr id="4" name="TextBox 3"/>
          <p:cNvSpPr txBox="1"/>
          <p:nvPr/>
        </p:nvSpPr>
        <p:spPr>
          <a:xfrm>
            <a:off x="228600" y="304800"/>
            <a:ext cx="3429000" cy="923330"/>
          </a:xfrm>
          <a:prstGeom prst="rect">
            <a:avLst/>
          </a:prstGeom>
          <a:noFill/>
        </p:spPr>
        <p:txBody>
          <a:bodyPr wrap="square" rtlCol="0">
            <a:spAutoFit/>
          </a:bodyPr>
          <a:lstStyle/>
          <a:p>
            <a:endParaRPr lang="en-US" dirty="0" smtClean="0"/>
          </a:p>
          <a:p>
            <a:endParaRPr lang="en-US" dirty="0" smtClean="0"/>
          </a:p>
          <a:p>
            <a:endParaRPr lang="en-US" dirty="0" smtClean="0"/>
          </a:p>
        </p:txBody>
      </p:sp>
      <p:pic>
        <p:nvPicPr>
          <p:cNvPr id="5" name="Picture 4" descr="Screen shot 2011-06-23 at 3.12.57 PM.png"/>
          <p:cNvPicPr>
            <a:picLocks noChangeAspect="1"/>
          </p:cNvPicPr>
          <p:nvPr/>
        </p:nvPicPr>
        <p:blipFill>
          <a:blip r:embed="rId2"/>
          <a:stretch>
            <a:fillRect/>
          </a:stretch>
        </p:blipFill>
        <p:spPr>
          <a:xfrm>
            <a:off x="457200" y="609600"/>
            <a:ext cx="990600" cy="431390"/>
          </a:xfrm>
          <a:prstGeom prst="rect">
            <a:avLst/>
          </a:prstGeom>
        </p:spPr>
      </p:pic>
      <p:pic>
        <p:nvPicPr>
          <p:cNvPr id="6" name="Picture 5" descr="Screen shot 2011-06-24 at 8.01.09 AM.png"/>
          <p:cNvPicPr>
            <a:picLocks noChangeAspect="1"/>
          </p:cNvPicPr>
          <p:nvPr/>
        </p:nvPicPr>
        <p:blipFill>
          <a:blip r:embed="rId3"/>
          <a:stretch>
            <a:fillRect/>
          </a:stretch>
        </p:blipFill>
        <p:spPr>
          <a:xfrm>
            <a:off x="1676400" y="1219200"/>
            <a:ext cx="660400" cy="604024"/>
          </a:xfrm>
          <a:prstGeom prst="rect">
            <a:avLst/>
          </a:prstGeom>
        </p:spPr>
      </p:pic>
      <p:pic>
        <p:nvPicPr>
          <p:cNvPr id="7" name="Picture 6" descr="OU_Logo_transparent.gif"/>
          <p:cNvPicPr>
            <a:picLocks noChangeAspect="1"/>
          </p:cNvPicPr>
          <p:nvPr/>
        </p:nvPicPr>
        <p:blipFill>
          <a:blip r:embed="rId4"/>
          <a:stretch>
            <a:fillRect/>
          </a:stretch>
        </p:blipFill>
        <p:spPr>
          <a:xfrm>
            <a:off x="457200" y="2362200"/>
            <a:ext cx="2293620" cy="457200"/>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624304166"/>
      </p:ext>
    </p:extLst>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0" y="228600"/>
            <a:ext cx="5791200" cy="491821"/>
          </a:xfrm>
        </p:spPr>
        <p:txBody>
          <a:bodyPr/>
          <a:lstStyle/>
          <a:p>
            <a:r>
              <a:rPr lang="en-US" dirty="0" smtClean="0">
                <a:latin typeface="Architects Daughter"/>
                <a:cs typeface="Architects Daughter"/>
              </a:rPr>
              <a:t>Agenda and Navigation Overview</a:t>
            </a:r>
            <a:br>
              <a:rPr lang="en-US" dirty="0" smtClean="0">
                <a:latin typeface="Architects Daughter"/>
                <a:cs typeface="Architects Daughter"/>
              </a:rPr>
            </a:br>
            <a:endParaRPr lang="en-US" dirty="0"/>
          </a:p>
        </p:txBody>
      </p:sp>
      <p:sp>
        <p:nvSpPr>
          <p:cNvPr id="3" name="TextBox 2"/>
          <p:cNvSpPr txBox="1"/>
          <p:nvPr/>
        </p:nvSpPr>
        <p:spPr>
          <a:xfrm>
            <a:off x="3581400" y="609600"/>
            <a:ext cx="5410200" cy="4093428"/>
          </a:xfrm>
          <a:prstGeom prst="rect">
            <a:avLst/>
          </a:prstGeom>
          <a:noFill/>
        </p:spPr>
        <p:txBody>
          <a:bodyPr wrap="square" rtlCol="0">
            <a:spAutoFit/>
          </a:bodyPr>
          <a:lstStyle/>
          <a:p>
            <a:endParaRPr lang="en-US" sz="3200" dirty="0" smtClean="0">
              <a:latin typeface="Architects Daughter"/>
              <a:cs typeface="Architects Daughter"/>
            </a:endParaRPr>
          </a:p>
          <a:p>
            <a:pPr>
              <a:buFont typeface="Arial"/>
              <a:buChar char="•"/>
            </a:pPr>
            <a:r>
              <a:rPr lang="en-US" sz="3200" dirty="0" smtClean="0">
                <a:latin typeface="Architects Daughter"/>
                <a:cs typeface="Architects Daughter"/>
              </a:rPr>
              <a:t>Download the script organizer here:</a:t>
            </a:r>
          </a:p>
          <a:p>
            <a:pPr algn="ctr"/>
            <a:r>
              <a:rPr lang="en-US" sz="3200" u="sng" dirty="0" smtClean="0">
                <a:solidFill>
                  <a:srgbClr val="3366FF"/>
                </a:solidFill>
                <a:latin typeface="Architects Daughter"/>
                <a:cs typeface="Architects Daughter"/>
              </a:rPr>
              <a:t>Script organizer</a:t>
            </a:r>
          </a:p>
          <a:p>
            <a:pPr>
              <a:buFont typeface="Arial"/>
              <a:buChar char="•"/>
            </a:pPr>
            <a:r>
              <a:rPr lang="en-US" sz="3200" dirty="0" smtClean="0">
                <a:latin typeface="Architects Daughter"/>
                <a:cs typeface="Architects Daughter"/>
              </a:rPr>
              <a:t>Make sure you have all materials listed and have created a YouTube account.</a:t>
            </a:r>
          </a:p>
          <a:p>
            <a:pPr>
              <a:buFont typeface="Arial"/>
              <a:buChar char="•"/>
            </a:pPr>
            <a:r>
              <a:rPr lang="en-US" sz="3200" dirty="0" smtClean="0">
                <a:latin typeface="Architects Daughter"/>
                <a:cs typeface="Architects Daughter"/>
              </a:rPr>
              <a:t>Get ready to interact! </a:t>
            </a:r>
          </a:p>
          <a:p>
            <a:endParaRPr lang="en-US" dirty="0" smtClean="0"/>
          </a:p>
          <a:p>
            <a:endParaRPr lang="en-US" dirty="0"/>
          </a:p>
        </p:txBody>
      </p:sp>
      <p:sp>
        <p:nvSpPr>
          <p:cNvPr id="4" name="TextBox 3"/>
          <p:cNvSpPr txBox="1"/>
          <p:nvPr/>
        </p:nvSpPr>
        <p:spPr>
          <a:xfrm>
            <a:off x="228600" y="304800"/>
            <a:ext cx="2743200" cy="2585323"/>
          </a:xfrm>
          <a:prstGeom prst="rect">
            <a:avLst/>
          </a:prstGeom>
          <a:noFill/>
        </p:spPr>
        <p:txBody>
          <a:bodyPr wrap="square" rtlCol="0">
            <a:spAutoFit/>
          </a:bodyPr>
          <a:lstStyle/>
          <a:p>
            <a:pPr>
              <a:buFont typeface="Arial"/>
              <a:buChar char="•"/>
            </a:pPr>
            <a:r>
              <a:rPr lang="en-US" b="1" dirty="0" smtClean="0">
                <a:latin typeface="Annie Use Your Telescope"/>
                <a:cs typeface="Annie Use Your Telescope"/>
              </a:rPr>
              <a:t>Things you will need:</a:t>
            </a:r>
          </a:p>
          <a:p>
            <a:pPr lvl="1">
              <a:buSzPct val="100000"/>
              <a:buBlip>
                <a:blip r:embed="rId2"/>
              </a:buBlip>
            </a:pPr>
            <a:r>
              <a:rPr lang="en-US" dirty="0" smtClean="0">
                <a:latin typeface="Annie Use Your Telescope"/>
                <a:cs typeface="Annie Use Your Telescope"/>
              </a:rPr>
              <a:t>A computer with webcam and</a:t>
            </a:r>
            <a:r>
              <a:rPr lang="en-US" dirty="0" smtClean="0">
                <a:latin typeface="Annie Use Your Telescope"/>
                <a:cs typeface="Annie Use Your Telescope"/>
              </a:rPr>
              <a:t> microphone</a:t>
            </a:r>
            <a:endParaRPr lang="en-US" sz="2800" dirty="0" smtClean="0">
              <a:latin typeface="Annie Use Your Telescope"/>
              <a:cs typeface="Annie Use Your Telescope"/>
            </a:endParaRPr>
          </a:p>
          <a:p>
            <a:pPr lvl="1">
              <a:buSzPct val="100000"/>
              <a:buBlip>
                <a:blip r:embed="rId2"/>
              </a:buBlip>
            </a:pPr>
            <a:r>
              <a:rPr lang="en-US" dirty="0" smtClean="0">
                <a:latin typeface="Annie Use Your Telescope"/>
                <a:cs typeface="Annie Use Your Telescope"/>
              </a:rPr>
              <a:t> A        account</a:t>
            </a:r>
            <a:endParaRPr lang="en-US" dirty="0" smtClean="0">
              <a:latin typeface="Annie Use Your Telescope"/>
              <a:cs typeface="Annie Use Your Telescope"/>
            </a:endParaRPr>
          </a:p>
          <a:p>
            <a:pPr lvl="1">
              <a:buSzPct val="100000"/>
              <a:buBlip>
                <a:blip r:embed="rId2"/>
              </a:buBlip>
            </a:pPr>
            <a:r>
              <a:rPr lang="en-US" dirty="0" smtClean="0">
                <a:latin typeface="Annie Use Your Telescope"/>
                <a:cs typeface="Annie Use Your Telescope"/>
              </a:rPr>
              <a:t>A </a:t>
            </a:r>
            <a:r>
              <a:rPr lang="en-US" dirty="0" smtClean="0">
                <a:latin typeface="Annie Use Your Telescope"/>
                <a:cs typeface="Annie Use Your Telescope"/>
              </a:rPr>
              <a:t>script for your announcement</a:t>
            </a:r>
          </a:p>
          <a:p>
            <a:endParaRPr lang="en-US" dirty="0" smtClean="0"/>
          </a:p>
          <a:p>
            <a:endParaRPr lang="en-US" dirty="0" smtClean="0"/>
          </a:p>
          <a:p>
            <a:endParaRPr lang="en-US" dirty="0" smtClean="0"/>
          </a:p>
        </p:txBody>
      </p:sp>
      <p:pic>
        <p:nvPicPr>
          <p:cNvPr id="5" name="Picture 4" descr="Screen shot 2011-06-23 at 3.12.57 PM.png"/>
          <p:cNvPicPr>
            <a:picLocks noChangeAspect="1"/>
          </p:cNvPicPr>
          <p:nvPr/>
        </p:nvPicPr>
        <p:blipFill>
          <a:blip r:embed="rId3"/>
          <a:stretch>
            <a:fillRect/>
          </a:stretch>
        </p:blipFill>
        <p:spPr>
          <a:xfrm>
            <a:off x="1219200" y="1219200"/>
            <a:ext cx="564444" cy="245806"/>
          </a:xfrm>
          <a:prstGeom prst="rect">
            <a:avLst/>
          </a:prstGeom>
        </p:spPr>
      </p:pic>
      <p:pic>
        <p:nvPicPr>
          <p:cNvPr id="7" name="Picture 6" descr="clickhere3.png"/>
          <p:cNvPicPr>
            <a:picLocks noChangeAspect="1"/>
          </p:cNvPicPr>
          <p:nvPr/>
        </p:nvPicPr>
        <p:blipFill>
          <a:blip r:embed="rId4"/>
          <a:stretch>
            <a:fillRect/>
          </a:stretch>
        </p:blipFill>
        <p:spPr>
          <a:xfrm>
            <a:off x="4038600" y="1676400"/>
            <a:ext cx="873126" cy="436563"/>
          </a:xfrm>
          <a:prstGeom prst="rect">
            <a:avLst/>
          </a:prstGeom>
        </p:spPr>
      </p:pic>
      <p:pic>
        <p:nvPicPr>
          <p:cNvPr id="10" name="Picture 9" descr="arrow-red-up2.png"/>
          <p:cNvPicPr>
            <a:picLocks noChangeAspect="1"/>
          </p:cNvPicPr>
          <p:nvPr/>
        </p:nvPicPr>
        <p:blipFill>
          <a:blip r:embed="rId5"/>
          <a:stretch>
            <a:fillRect/>
          </a:stretch>
        </p:blipFill>
        <p:spPr>
          <a:xfrm rot="5400000">
            <a:off x="2236787" y="6069013"/>
            <a:ext cx="428625" cy="635000"/>
          </a:xfrm>
          <a:prstGeom prst="rect">
            <a:avLst/>
          </a:prstGeom>
        </p:spPr>
      </p:pic>
      <p:pic>
        <p:nvPicPr>
          <p:cNvPr id="9" name="Picture 8" descr="arrow-red-up2.png"/>
          <p:cNvPicPr>
            <a:picLocks noChangeAspect="1"/>
          </p:cNvPicPr>
          <p:nvPr/>
        </p:nvPicPr>
        <p:blipFill>
          <a:blip r:embed="rId5"/>
          <a:stretch>
            <a:fillRect/>
          </a:stretch>
        </p:blipFill>
        <p:spPr>
          <a:xfrm rot="16200000">
            <a:off x="331788" y="6069012"/>
            <a:ext cx="428625" cy="635000"/>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624304166"/>
      </p:ext>
    </p:extLst>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0" y="228600"/>
            <a:ext cx="5791200" cy="491821"/>
          </a:xfrm>
        </p:spPr>
        <p:txBody>
          <a:bodyPr/>
          <a:lstStyle/>
          <a:p>
            <a:r>
              <a:rPr lang="en-US" dirty="0" smtClean="0">
                <a:latin typeface="Architects Daughter"/>
                <a:cs typeface="Architects Daughter"/>
              </a:rPr>
              <a:t/>
            </a:r>
            <a:br>
              <a:rPr lang="en-US" dirty="0" smtClean="0">
                <a:latin typeface="Architects Daughter"/>
                <a:cs typeface="Architects Daughter"/>
              </a:rPr>
            </a:br>
            <a:endParaRPr lang="en-US" dirty="0"/>
          </a:p>
        </p:txBody>
      </p:sp>
      <p:sp>
        <p:nvSpPr>
          <p:cNvPr id="3" name="TextBox 2"/>
          <p:cNvSpPr txBox="1"/>
          <p:nvPr/>
        </p:nvSpPr>
        <p:spPr>
          <a:xfrm>
            <a:off x="3429000" y="609600"/>
            <a:ext cx="5410200" cy="1138773"/>
          </a:xfrm>
          <a:prstGeom prst="rect">
            <a:avLst/>
          </a:prstGeom>
          <a:noFill/>
        </p:spPr>
        <p:txBody>
          <a:bodyPr wrap="square" rtlCol="0">
            <a:spAutoFit/>
          </a:bodyPr>
          <a:lstStyle/>
          <a:p>
            <a:endParaRPr lang="en-US" sz="3200" dirty="0" smtClean="0">
              <a:latin typeface="Architects Daughter"/>
              <a:cs typeface="Architects Daughter"/>
            </a:endParaRPr>
          </a:p>
          <a:p>
            <a:endParaRPr lang="en-US" dirty="0" smtClean="0"/>
          </a:p>
          <a:p>
            <a:endParaRPr lang="en-US" dirty="0"/>
          </a:p>
        </p:txBody>
      </p:sp>
      <p:sp>
        <p:nvSpPr>
          <p:cNvPr id="4" name="TextBox 3"/>
          <p:cNvSpPr txBox="1"/>
          <p:nvPr/>
        </p:nvSpPr>
        <p:spPr>
          <a:xfrm>
            <a:off x="228600" y="304800"/>
            <a:ext cx="2590800" cy="3016210"/>
          </a:xfrm>
          <a:prstGeom prst="rect">
            <a:avLst/>
          </a:prstGeom>
          <a:noFill/>
        </p:spPr>
        <p:txBody>
          <a:bodyPr wrap="square" rtlCol="0">
            <a:spAutoFit/>
          </a:bodyPr>
          <a:lstStyle/>
          <a:p>
            <a:pPr>
              <a:buFont typeface="Arial"/>
              <a:buChar char="•"/>
            </a:pPr>
            <a:r>
              <a:rPr lang="en-US" sz="2000" b="1" dirty="0" smtClean="0">
                <a:latin typeface="Annie Use Your Telescope"/>
                <a:cs typeface="Annie Use Your Telescope"/>
              </a:rPr>
              <a:t>What </a:t>
            </a:r>
            <a:r>
              <a:rPr lang="en-US" sz="2000" b="1" dirty="0" smtClean="0">
                <a:latin typeface="Annie Use Your Telescope"/>
                <a:cs typeface="Annie Use Your Telescope"/>
              </a:rPr>
              <a:t>is a Video Announcement (VA)</a:t>
            </a:r>
            <a:r>
              <a:rPr lang="en-US" sz="2000" b="1" dirty="0" smtClean="0">
                <a:latin typeface="Annie Use Your Telescope"/>
                <a:cs typeface="Annie Use Your Telescope"/>
              </a:rPr>
              <a:t>?</a:t>
            </a:r>
          </a:p>
          <a:p>
            <a:pPr lvl="1">
              <a:buSzPct val="100000"/>
              <a:buBlip>
                <a:blip r:embed="rId3"/>
              </a:buBlip>
            </a:pPr>
            <a:r>
              <a:rPr lang="en-US" sz="1600" dirty="0" smtClean="0">
                <a:latin typeface="Annie Use Your Telescope"/>
                <a:cs typeface="Annie Use Your Telescope"/>
              </a:rPr>
              <a:t>2-4 minutes</a:t>
            </a:r>
          </a:p>
          <a:p>
            <a:pPr lvl="1">
              <a:buSzPct val="100000"/>
              <a:buBlip>
                <a:blip r:embed="rId3"/>
              </a:buBlip>
            </a:pPr>
            <a:r>
              <a:rPr lang="en-US" sz="1600" dirty="0" smtClean="0">
                <a:latin typeface="Annie Use Your Telescope"/>
                <a:cs typeface="Annie Use Your Telescope"/>
              </a:rPr>
              <a:t>Increases the sense of instructor’s presence</a:t>
            </a:r>
          </a:p>
          <a:p>
            <a:pPr lvl="1">
              <a:buSzPct val="100000"/>
              <a:buBlip>
                <a:blip r:embed="rId3"/>
              </a:buBlip>
            </a:pPr>
            <a:r>
              <a:rPr lang="en-US" sz="1600" dirty="0" smtClean="0">
                <a:latin typeface="Annie Use Your Telescope"/>
                <a:cs typeface="Annie Use Your Telescope"/>
              </a:rPr>
              <a:t>Include a transcript (choice to read or watch)</a:t>
            </a:r>
          </a:p>
          <a:p>
            <a:endParaRPr lang="en-US" dirty="0" smtClean="0"/>
          </a:p>
          <a:p>
            <a:endParaRPr lang="en-US" dirty="0" smtClean="0"/>
          </a:p>
          <a:p>
            <a:endParaRPr lang="en-US" dirty="0" smtClean="0"/>
          </a:p>
        </p:txBody>
      </p:sp>
      <p:pic>
        <p:nvPicPr>
          <p:cNvPr id="5" name="Picture 4" descr="arrow-red-up2.png"/>
          <p:cNvPicPr>
            <a:picLocks noChangeAspect="1"/>
          </p:cNvPicPr>
          <p:nvPr/>
        </p:nvPicPr>
        <p:blipFill>
          <a:blip r:embed="rId4"/>
          <a:stretch>
            <a:fillRect/>
          </a:stretch>
        </p:blipFill>
        <p:spPr>
          <a:xfrm rot="5400000">
            <a:off x="2236787" y="6069013"/>
            <a:ext cx="428625" cy="635000"/>
          </a:xfrm>
          <a:prstGeom prst="rect">
            <a:avLst/>
          </a:prstGeom>
        </p:spPr>
      </p:pic>
      <p:pic>
        <p:nvPicPr>
          <p:cNvPr id="6" name="Picture 5" descr="arrow-red-up2.png"/>
          <p:cNvPicPr>
            <a:picLocks noChangeAspect="1"/>
          </p:cNvPicPr>
          <p:nvPr/>
        </p:nvPicPr>
        <p:blipFill>
          <a:blip r:embed="rId4"/>
          <a:stretch>
            <a:fillRect/>
          </a:stretch>
        </p:blipFill>
        <p:spPr>
          <a:xfrm rot="16200000">
            <a:off x="331788" y="6069012"/>
            <a:ext cx="428625" cy="635000"/>
          </a:xfrm>
          <a:prstGeom prst="rect">
            <a:avLst/>
          </a:prstGeom>
        </p:spPr>
      </p:pic>
      <p:sp>
        <p:nvSpPr>
          <p:cNvPr id="10" name="TextBox 9"/>
          <p:cNvSpPr txBox="1"/>
          <p:nvPr/>
        </p:nvSpPr>
        <p:spPr>
          <a:xfrm>
            <a:off x="3657600" y="609600"/>
            <a:ext cx="4876800" cy="646331"/>
          </a:xfrm>
          <a:prstGeom prst="rect">
            <a:avLst/>
          </a:prstGeom>
          <a:noFill/>
        </p:spPr>
        <p:txBody>
          <a:bodyPr wrap="square" rtlCol="0">
            <a:spAutoFit/>
          </a:bodyPr>
          <a:lstStyle/>
          <a:p>
            <a:r>
              <a:rPr lang="en-US" dirty="0" smtClean="0">
                <a:latin typeface="Architects Daughter"/>
                <a:cs typeface="Architects Daughter"/>
              </a:rPr>
              <a:t>This is the era of social participation- students want to see your personality and feel connected to you personally. </a:t>
            </a:r>
            <a:endParaRPr lang="en-US" dirty="0">
              <a:latin typeface="Architects Daughter"/>
              <a:cs typeface="Architects Daughter"/>
            </a:endParaRPr>
          </a:p>
        </p:txBody>
      </p:sp>
      <p:pic>
        <p:nvPicPr>
          <p:cNvPr id="11" name="Picture 10" descr="Screen shot 2011-06-24 at 8.30.13 AM.png"/>
          <p:cNvPicPr>
            <a:picLocks noChangeAspect="1"/>
          </p:cNvPicPr>
          <p:nvPr/>
        </p:nvPicPr>
        <p:blipFill>
          <a:blip r:embed="rId5"/>
          <a:stretch>
            <a:fillRect/>
          </a:stretch>
        </p:blipFill>
        <p:spPr>
          <a:xfrm>
            <a:off x="2133600" y="2743200"/>
            <a:ext cx="542462" cy="211138"/>
          </a:xfrm>
          <a:prstGeom prst="rect">
            <a:avLst/>
          </a:prstGeom>
        </p:spPr>
      </p:pic>
      <p:pic>
        <p:nvPicPr>
          <p:cNvPr id="12" name="Picture 11" descr="Screen shot 2011-06-24 at 8.30.36 AM.png"/>
          <p:cNvPicPr>
            <a:picLocks noChangeAspect="1"/>
          </p:cNvPicPr>
          <p:nvPr/>
        </p:nvPicPr>
        <p:blipFill>
          <a:blip r:embed="rId6"/>
          <a:stretch>
            <a:fillRect/>
          </a:stretch>
        </p:blipFill>
        <p:spPr>
          <a:xfrm rot="20655157">
            <a:off x="481816" y="2924069"/>
            <a:ext cx="811961" cy="293688"/>
          </a:xfrm>
          <a:prstGeom prst="rect">
            <a:avLst/>
          </a:prstGeom>
        </p:spPr>
      </p:pic>
      <p:pic>
        <p:nvPicPr>
          <p:cNvPr id="13" name="Picture 12" descr="Screen shot 2011-06-24 at 8.31.03 AM.png"/>
          <p:cNvPicPr>
            <a:picLocks noChangeAspect="1"/>
          </p:cNvPicPr>
          <p:nvPr/>
        </p:nvPicPr>
        <p:blipFill>
          <a:blip r:embed="rId7"/>
          <a:stretch>
            <a:fillRect/>
          </a:stretch>
        </p:blipFill>
        <p:spPr>
          <a:xfrm>
            <a:off x="1600200" y="2590800"/>
            <a:ext cx="439738" cy="488598"/>
          </a:xfrm>
          <a:prstGeom prst="rect">
            <a:avLst/>
          </a:prstGeom>
        </p:spPr>
      </p:pic>
      <p:pic>
        <p:nvPicPr>
          <p:cNvPr id="14" name="Picture 13" descr="Screen shot 2011-06-24 at 8.31.23 AM.png"/>
          <p:cNvPicPr>
            <a:picLocks noChangeAspect="1"/>
          </p:cNvPicPr>
          <p:nvPr/>
        </p:nvPicPr>
        <p:blipFill>
          <a:blip r:embed="rId8"/>
          <a:stretch>
            <a:fillRect/>
          </a:stretch>
        </p:blipFill>
        <p:spPr>
          <a:xfrm>
            <a:off x="1905000" y="3810000"/>
            <a:ext cx="458788" cy="531005"/>
          </a:xfrm>
          <a:prstGeom prst="rect">
            <a:avLst/>
          </a:prstGeom>
        </p:spPr>
      </p:pic>
      <p:pic>
        <p:nvPicPr>
          <p:cNvPr id="15" name="Picture 14" descr="Screen shot 2011-06-24 at 8.34.02 AM.png"/>
          <p:cNvPicPr>
            <a:picLocks noChangeAspect="1"/>
          </p:cNvPicPr>
          <p:nvPr/>
        </p:nvPicPr>
        <p:blipFill>
          <a:blip r:embed="rId9"/>
          <a:stretch>
            <a:fillRect/>
          </a:stretch>
        </p:blipFill>
        <p:spPr>
          <a:xfrm>
            <a:off x="533400" y="3505200"/>
            <a:ext cx="609600" cy="439057"/>
          </a:xfrm>
          <a:prstGeom prst="rect">
            <a:avLst/>
          </a:prstGeom>
        </p:spPr>
      </p:pic>
      <p:pic>
        <p:nvPicPr>
          <p:cNvPr id="16" name="Picture 15" descr="Screen shot 2011-06-24 at 8.34.25 AM.png"/>
          <p:cNvPicPr>
            <a:picLocks noChangeAspect="1"/>
          </p:cNvPicPr>
          <p:nvPr/>
        </p:nvPicPr>
        <p:blipFill>
          <a:blip r:embed="rId10"/>
          <a:stretch>
            <a:fillRect/>
          </a:stretch>
        </p:blipFill>
        <p:spPr>
          <a:xfrm>
            <a:off x="1371600" y="3429000"/>
            <a:ext cx="762000" cy="278902"/>
          </a:xfrm>
          <a:prstGeom prst="rect">
            <a:avLst/>
          </a:prstGeom>
        </p:spPr>
      </p:pic>
      <p:pic>
        <p:nvPicPr>
          <p:cNvPr id="17" name="Picture 16" descr="Screen shot 2011-06-24 at 8.34.39 AM.png"/>
          <p:cNvPicPr>
            <a:picLocks noChangeAspect="1"/>
          </p:cNvPicPr>
          <p:nvPr/>
        </p:nvPicPr>
        <p:blipFill>
          <a:blip r:embed="rId11"/>
          <a:stretch>
            <a:fillRect/>
          </a:stretch>
        </p:blipFill>
        <p:spPr>
          <a:xfrm rot="2372662">
            <a:off x="2219806" y="3386012"/>
            <a:ext cx="615950" cy="367106"/>
          </a:xfrm>
          <a:prstGeom prst="rect">
            <a:avLst/>
          </a:prstGeom>
        </p:spPr>
      </p:pic>
      <p:pic>
        <p:nvPicPr>
          <p:cNvPr id="18" name="Picture 17" descr="Screen shot 2011-06-24 at 8.34.59 AM.png"/>
          <p:cNvPicPr>
            <a:picLocks noChangeAspect="1"/>
          </p:cNvPicPr>
          <p:nvPr/>
        </p:nvPicPr>
        <p:blipFill>
          <a:blip r:embed="rId12"/>
          <a:stretch>
            <a:fillRect/>
          </a:stretch>
        </p:blipFill>
        <p:spPr>
          <a:xfrm>
            <a:off x="1143000" y="4191000"/>
            <a:ext cx="608013" cy="414046"/>
          </a:xfrm>
          <a:prstGeom prst="rect">
            <a:avLst/>
          </a:prstGeom>
        </p:spPr>
      </p:pic>
      <p:pic>
        <p:nvPicPr>
          <p:cNvPr id="19" name="Picture 18" descr="Screen shot 2011-06-24 at 8.35.13 AM.png"/>
          <p:cNvPicPr>
            <a:picLocks noChangeAspect="1"/>
          </p:cNvPicPr>
          <p:nvPr/>
        </p:nvPicPr>
        <p:blipFill>
          <a:blip r:embed="rId13"/>
          <a:stretch>
            <a:fillRect/>
          </a:stretch>
        </p:blipFill>
        <p:spPr>
          <a:xfrm rot="1744900">
            <a:off x="2229092" y="4639238"/>
            <a:ext cx="654861" cy="249238"/>
          </a:xfrm>
          <a:prstGeom prst="rect">
            <a:avLst/>
          </a:prstGeom>
        </p:spPr>
      </p:pic>
      <p:pic>
        <p:nvPicPr>
          <p:cNvPr id="20" name="Picture 19" descr="Screen shot 2011-06-24 at 8.37.31 AM.png"/>
          <p:cNvPicPr>
            <a:picLocks noChangeAspect="1"/>
          </p:cNvPicPr>
          <p:nvPr/>
        </p:nvPicPr>
        <p:blipFill>
          <a:blip r:embed="rId14"/>
          <a:stretch>
            <a:fillRect/>
          </a:stretch>
        </p:blipFill>
        <p:spPr>
          <a:xfrm rot="20980535">
            <a:off x="329746" y="4168984"/>
            <a:ext cx="635000" cy="335747"/>
          </a:xfrm>
          <a:prstGeom prst="rect">
            <a:avLst/>
          </a:prstGeom>
        </p:spPr>
      </p:pic>
      <p:sp>
        <p:nvSpPr>
          <p:cNvPr id="21" name="TextBox 20"/>
          <p:cNvSpPr txBox="1"/>
          <p:nvPr/>
        </p:nvSpPr>
        <p:spPr>
          <a:xfrm rot="20631781">
            <a:off x="3240873" y="1583344"/>
            <a:ext cx="1676400" cy="1077218"/>
          </a:xfrm>
          <a:prstGeom prst="rect">
            <a:avLst/>
          </a:prstGeom>
          <a:noFill/>
        </p:spPr>
        <p:txBody>
          <a:bodyPr wrap="square" rtlCol="0">
            <a:spAutoFit/>
          </a:bodyPr>
          <a:lstStyle/>
          <a:p>
            <a:r>
              <a:rPr lang="en-US" sz="1600" dirty="0" smtClean="0">
                <a:solidFill>
                  <a:srgbClr val="FF0000"/>
                </a:solidFill>
                <a:latin typeface="Architects Daughter"/>
                <a:cs typeface="Architects Daughter"/>
              </a:rPr>
              <a:t>Think about your current text based announcements- click all that apply:</a:t>
            </a:r>
            <a:endParaRPr lang="en-US" sz="1600" dirty="0">
              <a:solidFill>
                <a:srgbClr val="FF0000"/>
              </a:solidFill>
              <a:latin typeface="Architects Daughter"/>
              <a:cs typeface="Architects Daughter"/>
            </a:endParaRPr>
          </a:p>
        </p:txBody>
      </p:sp>
      <p:sp>
        <p:nvSpPr>
          <p:cNvPr id="22" name="TextBox 21"/>
          <p:cNvSpPr txBox="1"/>
          <p:nvPr/>
        </p:nvSpPr>
        <p:spPr>
          <a:xfrm rot="20863496">
            <a:off x="1371600" y="5638800"/>
            <a:ext cx="1371600" cy="584776"/>
          </a:xfrm>
          <a:prstGeom prst="rect">
            <a:avLst/>
          </a:prstGeom>
          <a:noFill/>
        </p:spPr>
        <p:txBody>
          <a:bodyPr wrap="square" rtlCol="0">
            <a:spAutoFit/>
          </a:bodyPr>
          <a:lstStyle/>
          <a:p>
            <a:r>
              <a:rPr lang="en-US" sz="1600" b="1" dirty="0" smtClean="0">
                <a:latin typeface="anenjess"/>
                <a:cs typeface="anenjess"/>
              </a:rPr>
              <a:t>Next… a video example!</a:t>
            </a:r>
            <a:endParaRPr lang="en-US" sz="1600" b="1" dirty="0">
              <a:latin typeface="anenjess"/>
              <a:cs typeface="anenjess"/>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624304166"/>
      </p:ext>
    </p:extLst>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0" y="228600"/>
            <a:ext cx="5791200" cy="263221"/>
          </a:xfrm>
        </p:spPr>
        <p:txBody>
          <a:bodyPr/>
          <a:lstStyle/>
          <a:p>
            <a:endParaRPr lang="en-US" dirty="0"/>
          </a:p>
        </p:txBody>
      </p:sp>
      <p:sp>
        <p:nvSpPr>
          <p:cNvPr id="3" name="TextBox 2"/>
          <p:cNvSpPr txBox="1"/>
          <p:nvPr/>
        </p:nvSpPr>
        <p:spPr>
          <a:xfrm>
            <a:off x="3505200" y="609600"/>
            <a:ext cx="5410200" cy="646331"/>
          </a:xfrm>
          <a:prstGeom prst="rect">
            <a:avLst/>
          </a:prstGeom>
          <a:noFill/>
        </p:spPr>
        <p:txBody>
          <a:bodyPr wrap="square" rtlCol="0">
            <a:spAutoFit/>
          </a:bodyPr>
          <a:lstStyle/>
          <a:p>
            <a:endParaRPr lang="en-US" dirty="0" smtClean="0"/>
          </a:p>
          <a:p>
            <a:endParaRPr lang="en-US" dirty="0"/>
          </a:p>
        </p:txBody>
      </p:sp>
      <p:sp>
        <p:nvSpPr>
          <p:cNvPr id="4" name="TextBox 3"/>
          <p:cNvSpPr txBox="1"/>
          <p:nvPr/>
        </p:nvSpPr>
        <p:spPr>
          <a:xfrm>
            <a:off x="228600" y="304800"/>
            <a:ext cx="3429000" cy="923330"/>
          </a:xfrm>
          <a:prstGeom prst="rect">
            <a:avLst/>
          </a:prstGeom>
          <a:noFill/>
        </p:spPr>
        <p:txBody>
          <a:bodyPr wrap="square" rtlCol="0">
            <a:spAutoFit/>
          </a:bodyPr>
          <a:lstStyle/>
          <a:p>
            <a:endParaRPr lang="en-US" dirty="0" smtClean="0"/>
          </a:p>
          <a:p>
            <a:endParaRPr lang="en-US" dirty="0" smtClean="0"/>
          </a:p>
          <a:p>
            <a:endParaRPr lang="en-US" dirty="0" smtClean="0"/>
          </a:p>
        </p:txBody>
      </p:sp>
      <p:pic>
        <p:nvPicPr>
          <p:cNvPr id="8" name="Picture 7" descr="ipadimage.png"/>
          <p:cNvPicPr>
            <a:picLocks noChangeAspect="1"/>
          </p:cNvPicPr>
          <p:nvPr/>
        </p:nvPicPr>
        <p:blipFill>
          <a:blip r:embed="rId2"/>
          <a:stretch>
            <a:fillRect/>
          </a:stretch>
        </p:blipFill>
        <p:spPr>
          <a:xfrm rot="16200000">
            <a:off x="1104900" y="-1181100"/>
            <a:ext cx="7086600" cy="9296400"/>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624304166"/>
      </p:ext>
    </p:extLst>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304800" y="304800"/>
            <a:ext cx="2590800" cy="4231184"/>
          </a:xfrm>
          <a:prstGeom prst="rect">
            <a:avLst/>
          </a:prstGeom>
          <a:noFill/>
        </p:spPr>
        <p:txBody>
          <a:bodyPr wrap="square" rtlCol="0">
            <a:spAutoFit/>
          </a:bodyPr>
          <a:lstStyle/>
          <a:p>
            <a:pPr>
              <a:buFont typeface="Arial"/>
              <a:buChar char="•"/>
            </a:pPr>
            <a:r>
              <a:rPr lang="en-US" b="1" dirty="0" smtClean="0">
                <a:latin typeface="Annie Use Your Telescope"/>
                <a:cs typeface="Annie Use Your Telescope"/>
              </a:rPr>
              <a:t>How to create a VA announcement using your webcam:</a:t>
            </a:r>
          </a:p>
          <a:p>
            <a:pPr lvl="1">
              <a:buSzPct val="100000"/>
              <a:buBlip>
                <a:blip r:embed="rId2"/>
              </a:buBlip>
            </a:pPr>
            <a:r>
              <a:rPr lang="en-US" sz="1600" dirty="0" smtClean="0">
                <a:latin typeface="Annie Use Your Telescope"/>
                <a:cs typeface="Annie Use Your Telescope"/>
              </a:rPr>
              <a:t>Get your script ready! </a:t>
            </a:r>
            <a:r>
              <a:rPr lang="en-US" sz="1600" u="sng" dirty="0" smtClean="0">
                <a:solidFill>
                  <a:srgbClr val="3366FF"/>
                </a:solidFill>
                <a:latin typeface="Annie Use Your Telescope"/>
                <a:cs typeface="Annie Use Your Telescope"/>
              </a:rPr>
              <a:t>Script organizer</a:t>
            </a:r>
          </a:p>
          <a:p>
            <a:pPr lvl="1">
              <a:buSzPct val="100000"/>
              <a:buBlip>
                <a:blip r:embed="rId2"/>
              </a:buBlip>
            </a:pPr>
            <a:r>
              <a:rPr lang="en-US" sz="1600" dirty="0" smtClean="0">
                <a:latin typeface="Annie Use Your Telescope"/>
                <a:cs typeface="Annie Use Your Telescope"/>
              </a:rPr>
              <a:t>Pick a quiet location.</a:t>
            </a:r>
          </a:p>
          <a:p>
            <a:pPr lvl="1">
              <a:buSzPct val="100000"/>
              <a:buBlip>
                <a:blip r:embed="rId2"/>
              </a:buBlip>
            </a:pPr>
            <a:r>
              <a:rPr lang="en-US" sz="1600" dirty="0" smtClean="0">
                <a:latin typeface="Annie Use Your Telescope"/>
                <a:cs typeface="Annie Use Your Telescope"/>
              </a:rPr>
              <a:t>Shut down any extra programs you are not using on your computer. </a:t>
            </a:r>
          </a:p>
          <a:p>
            <a:pPr lvl="1">
              <a:buSzPct val="100000"/>
              <a:buBlip>
                <a:blip r:embed="rId2"/>
              </a:buBlip>
            </a:pPr>
            <a:r>
              <a:rPr lang="en-US" sz="1600" dirty="0" smtClean="0">
                <a:latin typeface="Annie Use Your Telescope"/>
                <a:cs typeface="Annie Use Your Telescope"/>
              </a:rPr>
              <a:t>Mute your phone and anything else that might make noise. </a:t>
            </a:r>
          </a:p>
          <a:p>
            <a:pPr lvl="1">
              <a:buSzPct val="100000"/>
              <a:buBlip>
                <a:blip r:embed="rId2"/>
              </a:buBlip>
            </a:pPr>
            <a:r>
              <a:rPr lang="en-US" sz="1600" dirty="0" smtClean="0">
                <a:latin typeface="Annie Use Your Telescope"/>
                <a:cs typeface="Annie Use Your Telescope"/>
              </a:rPr>
              <a:t>Dress professionally</a:t>
            </a:r>
          </a:p>
          <a:p>
            <a:pPr lvl="1">
              <a:buSzPct val="100000"/>
              <a:buBlip>
                <a:blip r:embed="rId2"/>
              </a:buBlip>
            </a:pPr>
            <a:r>
              <a:rPr lang="en-US" sz="1600" dirty="0" smtClean="0">
                <a:latin typeface="Annie Use Your Telescope"/>
                <a:cs typeface="Annie Use Your Telescope"/>
              </a:rPr>
              <a:t>Have fun! </a:t>
            </a:r>
          </a:p>
          <a:p>
            <a:pPr lvl="1">
              <a:buFont typeface="Arial"/>
              <a:buChar char="•"/>
            </a:pPr>
            <a:endParaRPr lang="en-US" sz="1600" dirty="0" smtClean="0">
              <a:latin typeface="Annie Use Your Telescope"/>
              <a:cs typeface="Annie Use Your Telescope"/>
            </a:endParaRPr>
          </a:p>
          <a:p>
            <a:pPr lvl="1">
              <a:buFont typeface="Arial"/>
              <a:buChar char="•"/>
            </a:pPr>
            <a:endParaRPr lang="en-US" dirty="0">
              <a:latin typeface="Annie Use Your Telescope"/>
              <a:cs typeface="Annie Use Your Telescope"/>
            </a:endParaRPr>
          </a:p>
        </p:txBody>
      </p:sp>
      <p:pic>
        <p:nvPicPr>
          <p:cNvPr id="6" name="Picture 5" descr="Screen shot 2011-06-24 at 10.51.25 AM.png"/>
          <p:cNvPicPr>
            <a:picLocks noChangeAspect="1"/>
          </p:cNvPicPr>
          <p:nvPr/>
        </p:nvPicPr>
        <p:blipFill>
          <a:blip r:embed="rId3"/>
          <a:stretch>
            <a:fillRect/>
          </a:stretch>
        </p:blipFill>
        <p:spPr>
          <a:xfrm>
            <a:off x="3657600" y="838200"/>
            <a:ext cx="1382031" cy="1143000"/>
          </a:xfrm>
          <a:prstGeom prst="rect">
            <a:avLst/>
          </a:prstGeom>
        </p:spPr>
      </p:pic>
      <p:pic>
        <p:nvPicPr>
          <p:cNvPr id="7" name="Picture 6" descr="Screen shot 2011-06-24 at 10.52.55 AM.png"/>
          <p:cNvPicPr>
            <a:picLocks noChangeAspect="1"/>
          </p:cNvPicPr>
          <p:nvPr/>
        </p:nvPicPr>
        <p:blipFill>
          <a:blip r:embed="rId4"/>
          <a:stretch>
            <a:fillRect/>
          </a:stretch>
        </p:blipFill>
        <p:spPr>
          <a:xfrm>
            <a:off x="7239000" y="990600"/>
            <a:ext cx="1144825" cy="955929"/>
          </a:xfrm>
          <a:prstGeom prst="rect">
            <a:avLst/>
          </a:prstGeom>
        </p:spPr>
      </p:pic>
      <p:pic>
        <p:nvPicPr>
          <p:cNvPr id="8" name="Picture 7" descr="arrow-red-up2.png"/>
          <p:cNvPicPr>
            <a:picLocks noChangeAspect="1"/>
          </p:cNvPicPr>
          <p:nvPr/>
        </p:nvPicPr>
        <p:blipFill>
          <a:blip r:embed="rId5"/>
          <a:stretch>
            <a:fillRect/>
          </a:stretch>
        </p:blipFill>
        <p:spPr>
          <a:xfrm rot="5400000">
            <a:off x="2236787" y="6069013"/>
            <a:ext cx="428625" cy="635000"/>
          </a:xfrm>
          <a:prstGeom prst="rect">
            <a:avLst/>
          </a:prstGeom>
        </p:spPr>
      </p:pic>
      <p:pic>
        <p:nvPicPr>
          <p:cNvPr id="9" name="Picture 8" descr="arrow-red-up2.png"/>
          <p:cNvPicPr>
            <a:picLocks noChangeAspect="1"/>
          </p:cNvPicPr>
          <p:nvPr/>
        </p:nvPicPr>
        <p:blipFill>
          <a:blip r:embed="rId5"/>
          <a:stretch>
            <a:fillRect/>
          </a:stretch>
        </p:blipFill>
        <p:spPr>
          <a:xfrm rot="16200000">
            <a:off x="331788" y="6069012"/>
            <a:ext cx="428625" cy="635000"/>
          </a:xfrm>
          <a:prstGeom prst="rect">
            <a:avLst/>
          </a:prstGeom>
        </p:spPr>
      </p:pic>
      <p:sp>
        <p:nvSpPr>
          <p:cNvPr id="10" name="TextBox 9"/>
          <p:cNvSpPr txBox="1"/>
          <p:nvPr/>
        </p:nvSpPr>
        <p:spPr>
          <a:xfrm>
            <a:off x="4953000" y="1066800"/>
            <a:ext cx="1367189" cy="369332"/>
          </a:xfrm>
          <a:prstGeom prst="rect">
            <a:avLst/>
          </a:prstGeom>
          <a:noFill/>
        </p:spPr>
        <p:txBody>
          <a:bodyPr wrap="none" rtlCol="0">
            <a:spAutoFit/>
          </a:bodyPr>
          <a:lstStyle/>
          <a:p>
            <a:r>
              <a:rPr lang="en-US" dirty="0" smtClean="0">
                <a:latin typeface="Architects Daughter"/>
                <a:cs typeface="Architects Daughter"/>
              </a:rPr>
              <a:t>Built in webcam</a:t>
            </a:r>
            <a:endParaRPr lang="en-US" dirty="0">
              <a:latin typeface="Architects Daughter"/>
              <a:cs typeface="Architects Daughter"/>
            </a:endParaRPr>
          </a:p>
        </p:txBody>
      </p:sp>
      <p:sp>
        <p:nvSpPr>
          <p:cNvPr id="11" name="TextBox 10"/>
          <p:cNvSpPr txBox="1"/>
          <p:nvPr/>
        </p:nvSpPr>
        <p:spPr>
          <a:xfrm>
            <a:off x="6324600" y="1600200"/>
            <a:ext cx="1197764" cy="369332"/>
          </a:xfrm>
          <a:prstGeom prst="rect">
            <a:avLst/>
          </a:prstGeom>
          <a:noFill/>
        </p:spPr>
        <p:txBody>
          <a:bodyPr wrap="none" rtlCol="0">
            <a:spAutoFit/>
          </a:bodyPr>
          <a:lstStyle/>
          <a:p>
            <a:r>
              <a:rPr lang="en-US" dirty="0" smtClean="0">
                <a:latin typeface="Architects Daughter"/>
                <a:cs typeface="Architects Daughter"/>
              </a:rPr>
              <a:t>USB webcam</a:t>
            </a:r>
            <a:endParaRPr lang="en-US" dirty="0">
              <a:latin typeface="Architects Daughter"/>
              <a:cs typeface="Architects Daughter"/>
            </a:endParaRPr>
          </a:p>
        </p:txBody>
      </p:sp>
      <p:pic>
        <p:nvPicPr>
          <p:cNvPr id="12" name="Picture 11" descr="Screen shot 2011-06-23 at 3.12.57 PM.png"/>
          <p:cNvPicPr>
            <a:picLocks noChangeAspect="1"/>
          </p:cNvPicPr>
          <p:nvPr/>
        </p:nvPicPr>
        <p:blipFill>
          <a:blip r:embed="rId6"/>
          <a:stretch>
            <a:fillRect/>
          </a:stretch>
        </p:blipFill>
        <p:spPr>
          <a:xfrm>
            <a:off x="5638800" y="2438400"/>
            <a:ext cx="1165578" cy="507590"/>
          </a:xfrm>
          <a:prstGeom prst="rect">
            <a:avLst/>
          </a:prstGeom>
        </p:spPr>
      </p:pic>
      <p:sp>
        <p:nvSpPr>
          <p:cNvPr id="13" name="TextBox 12"/>
          <p:cNvSpPr txBox="1"/>
          <p:nvPr/>
        </p:nvSpPr>
        <p:spPr>
          <a:xfrm>
            <a:off x="4800600" y="2514600"/>
            <a:ext cx="833252" cy="369332"/>
          </a:xfrm>
          <a:prstGeom prst="rect">
            <a:avLst/>
          </a:prstGeom>
          <a:noFill/>
        </p:spPr>
        <p:txBody>
          <a:bodyPr wrap="none" rtlCol="0">
            <a:spAutoFit/>
          </a:bodyPr>
          <a:lstStyle/>
          <a:p>
            <a:r>
              <a:rPr lang="en-US" dirty="0" smtClean="0">
                <a:latin typeface="Architects Daughter"/>
                <a:cs typeface="Architects Daughter"/>
              </a:rPr>
              <a:t>Log Into</a:t>
            </a:r>
            <a:endParaRPr lang="en-US" dirty="0">
              <a:latin typeface="Architects Daughter"/>
              <a:cs typeface="Architects Daughter"/>
            </a:endParaRPr>
          </a:p>
        </p:txBody>
      </p:sp>
      <p:pic>
        <p:nvPicPr>
          <p:cNvPr id="15" name="Picture 14" descr="Screen shot 2011-06-24 at 11.20.18 AM.png"/>
          <p:cNvPicPr>
            <a:picLocks noChangeAspect="1"/>
          </p:cNvPicPr>
          <p:nvPr/>
        </p:nvPicPr>
        <p:blipFill>
          <a:blip r:embed="rId7"/>
          <a:stretch>
            <a:fillRect/>
          </a:stretch>
        </p:blipFill>
        <p:spPr>
          <a:xfrm>
            <a:off x="3657600" y="4114800"/>
            <a:ext cx="4619100" cy="2179638"/>
          </a:xfrm>
          <a:prstGeom prst="rect">
            <a:avLst/>
          </a:prstGeom>
        </p:spPr>
      </p:pic>
      <p:pic>
        <p:nvPicPr>
          <p:cNvPr id="17" name="Picture 16" descr="clickhere3.png"/>
          <p:cNvPicPr>
            <a:picLocks noChangeAspect="1"/>
          </p:cNvPicPr>
          <p:nvPr/>
        </p:nvPicPr>
        <p:blipFill>
          <a:blip r:embed="rId8"/>
          <a:stretch>
            <a:fillRect/>
          </a:stretch>
        </p:blipFill>
        <p:spPr>
          <a:xfrm rot="757744">
            <a:off x="4882297" y="4599328"/>
            <a:ext cx="750913" cy="436563"/>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0" y="228600"/>
            <a:ext cx="5791200" cy="263221"/>
          </a:xfrm>
        </p:spPr>
        <p:txBody>
          <a:bodyPr/>
          <a:lstStyle/>
          <a:p>
            <a:endParaRPr lang="en-US" dirty="0"/>
          </a:p>
        </p:txBody>
      </p:sp>
      <p:sp>
        <p:nvSpPr>
          <p:cNvPr id="3" name="TextBox 2"/>
          <p:cNvSpPr txBox="1"/>
          <p:nvPr/>
        </p:nvSpPr>
        <p:spPr>
          <a:xfrm>
            <a:off x="3505200" y="609600"/>
            <a:ext cx="5410200" cy="646331"/>
          </a:xfrm>
          <a:prstGeom prst="rect">
            <a:avLst/>
          </a:prstGeom>
          <a:noFill/>
        </p:spPr>
        <p:txBody>
          <a:bodyPr wrap="square" rtlCol="0">
            <a:spAutoFit/>
          </a:bodyPr>
          <a:lstStyle/>
          <a:p>
            <a:endParaRPr lang="en-US" dirty="0" smtClean="0"/>
          </a:p>
          <a:p>
            <a:endParaRPr lang="en-US" dirty="0"/>
          </a:p>
        </p:txBody>
      </p:sp>
      <p:sp>
        <p:nvSpPr>
          <p:cNvPr id="4" name="TextBox 3"/>
          <p:cNvSpPr txBox="1"/>
          <p:nvPr/>
        </p:nvSpPr>
        <p:spPr>
          <a:xfrm>
            <a:off x="228600" y="304800"/>
            <a:ext cx="3429000" cy="923330"/>
          </a:xfrm>
          <a:prstGeom prst="rect">
            <a:avLst/>
          </a:prstGeom>
          <a:noFill/>
        </p:spPr>
        <p:txBody>
          <a:bodyPr wrap="square" rtlCol="0">
            <a:spAutoFit/>
          </a:bodyPr>
          <a:lstStyle/>
          <a:p>
            <a:endParaRPr lang="en-US" dirty="0" smtClean="0"/>
          </a:p>
          <a:p>
            <a:endParaRPr lang="en-US" dirty="0" smtClean="0"/>
          </a:p>
          <a:p>
            <a:endParaRPr lang="en-US" dirty="0" smtClean="0"/>
          </a:p>
        </p:txBody>
      </p:sp>
      <p:pic>
        <p:nvPicPr>
          <p:cNvPr id="8" name="Picture 7" descr="ipadimage.png"/>
          <p:cNvPicPr>
            <a:picLocks noChangeAspect="1"/>
          </p:cNvPicPr>
          <p:nvPr/>
        </p:nvPicPr>
        <p:blipFill>
          <a:blip r:embed="rId2"/>
          <a:stretch>
            <a:fillRect/>
          </a:stretch>
        </p:blipFill>
        <p:spPr>
          <a:xfrm rot="16200000">
            <a:off x="1104900" y="-1181100"/>
            <a:ext cx="7086600" cy="9296400"/>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624304166"/>
      </p:ext>
    </p:extLst>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304800" y="304800"/>
            <a:ext cx="2590800" cy="3600986"/>
          </a:xfrm>
          <a:prstGeom prst="rect">
            <a:avLst/>
          </a:prstGeom>
          <a:noFill/>
        </p:spPr>
        <p:txBody>
          <a:bodyPr wrap="square" rtlCol="0">
            <a:spAutoFit/>
          </a:bodyPr>
          <a:lstStyle/>
          <a:p>
            <a:pPr>
              <a:buFont typeface="Arial"/>
              <a:buChar char="•"/>
            </a:pPr>
            <a:r>
              <a:rPr lang="en-US" b="1" dirty="0" smtClean="0">
                <a:latin typeface="Annie Use Your Telescope"/>
                <a:cs typeface="Annie Use Your Telescope"/>
              </a:rPr>
              <a:t>I did it! Now what?</a:t>
            </a:r>
            <a:endParaRPr lang="en-US" sz="1600" dirty="0" smtClean="0">
              <a:latin typeface="Annie Use Your Telescope"/>
              <a:cs typeface="Annie Use Your Telescope"/>
            </a:endParaRPr>
          </a:p>
          <a:p>
            <a:pPr lvl="1">
              <a:buSzPct val="100000"/>
              <a:buBlip>
                <a:blip r:embed="rId2"/>
              </a:buBlip>
            </a:pPr>
            <a:r>
              <a:rPr lang="en-US" sz="1600" dirty="0" smtClean="0">
                <a:latin typeface="Annie Use Your Telescope"/>
                <a:cs typeface="Annie Use Your Telescope"/>
              </a:rPr>
              <a:t>Keep your YouTube page open, </a:t>
            </a:r>
          </a:p>
          <a:p>
            <a:pPr lvl="1">
              <a:buSzPct val="100000"/>
              <a:buBlip>
                <a:blip r:embed="rId2"/>
              </a:buBlip>
            </a:pPr>
            <a:r>
              <a:rPr lang="en-US" sz="1600" dirty="0" smtClean="0">
                <a:latin typeface="Annie Use Your Telescope"/>
                <a:cs typeface="Annie Use Your Telescope"/>
              </a:rPr>
              <a:t>Click the share button.</a:t>
            </a:r>
          </a:p>
          <a:p>
            <a:pPr lvl="1">
              <a:buSzPct val="100000"/>
              <a:buBlip>
                <a:blip r:embed="rId2"/>
              </a:buBlip>
            </a:pPr>
            <a:r>
              <a:rPr lang="en-US" sz="1600" dirty="0" smtClean="0">
                <a:latin typeface="Annie Use Your Telescope"/>
                <a:cs typeface="Annie Use Your Telescope"/>
              </a:rPr>
              <a:t>Click Embed.</a:t>
            </a:r>
          </a:p>
          <a:p>
            <a:pPr lvl="1">
              <a:buSzPct val="100000"/>
              <a:buBlip>
                <a:blip r:embed="rId2"/>
              </a:buBlip>
            </a:pPr>
            <a:r>
              <a:rPr lang="en-US" sz="1600" dirty="0" smtClean="0">
                <a:latin typeface="Annie Use Your Telescope"/>
                <a:cs typeface="Annie Use Your Telescope"/>
              </a:rPr>
              <a:t>Change size to 560 </a:t>
            </a:r>
            <a:r>
              <a:rPr lang="en-US" sz="1600" dirty="0" err="1" smtClean="0">
                <a:latin typeface="Annie Use Your Telescope"/>
                <a:cs typeface="Annie Use Your Telescope"/>
              </a:rPr>
              <a:t>x</a:t>
            </a:r>
            <a:r>
              <a:rPr lang="en-US" sz="1600" dirty="0" smtClean="0">
                <a:latin typeface="Annie Use Your Telescope"/>
                <a:cs typeface="Annie Use Your Telescope"/>
              </a:rPr>
              <a:t> 349</a:t>
            </a:r>
          </a:p>
          <a:p>
            <a:pPr lvl="1">
              <a:buSzPct val="100000"/>
              <a:buBlip>
                <a:blip r:embed="rId2"/>
              </a:buBlip>
            </a:pPr>
            <a:r>
              <a:rPr lang="en-US" sz="1600" dirty="0" smtClean="0">
                <a:latin typeface="Annie Use Your Telescope"/>
                <a:cs typeface="Annie Use Your Telescope"/>
              </a:rPr>
              <a:t>Copy the embed code. </a:t>
            </a:r>
          </a:p>
          <a:p>
            <a:pPr lvl="1">
              <a:buSzPct val="100000"/>
              <a:buBlip>
                <a:blip r:embed="rId2"/>
              </a:buBlip>
            </a:pPr>
            <a:r>
              <a:rPr lang="en-US" sz="1600" dirty="0" smtClean="0">
                <a:latin typeface="Annie Use Your Telescope"/>
                <a:cs typeface="Annie Use Your Telescope"/>
              </a:rPr>
              <a:t>Log into your Blackboard course in another tab or window.</a:t>
            </a:r>
          </a:p>
          <a:p>
            <a:pPr lvl="1">
              <a:buSzPct val="100000"/>
              <a:buBlip>
                <a:blip r:embed="rId2"/>
              </a:buBlip>
            </a:pPr>
            <a:r>
              <a:rPr lang="en-US" sz="1600" dirty="0" smtClean="0">
                <a:latin typeface="Annie Use Your Telescope"/>
                <a:cs typeface="Annie Use Your Telescope"/>
              </a:rPr>
              <a:t>Upload your announcement.  </a:t>
            </a:r>
          </a:p>
          <a:p>
            <a:pPr lvl="1">
              <a:buFont typeface="Arial"/>
              <a:buChar char="•"/>
            </a:pPr>
            <a:endParaRPr lang="en-US" dirty="0">
              <a:latin typeface="Annie Use Your Telescope"/>
              <a:cs typeface="Annie Use Your Telescope"/>
            </a:endParaRPr>
          </a:p>
        </p:txBody>
      </p:sp>
      <p:pic>
        <p:nvPicPr>
          <p:cNvPr id="8" name="Picture 7" descr="arrow-red-up2.png"/>
          <p:cNvPicPr>
            <a:picLocks noChangeAspect="1"/>
          </p:cNvPicPr>
          <p:nvPr/>
        </p:nvPicPr>
        <p:blipFill>
          <a:blip r:embed="rId3"/>
          <a:stretch>
            <a:fillRect/>
          </a:stretch>
        </p:blipFill>
        <p:spPr>
          <a:xfrm rot="5400000">
            <a:off x="2236787" y="6069013"/>
            <a:ext cx="428625" cy="635000"/>
          </a:xfrm>
          <a:prstGeom prst="rect">
            <a:avLst/>
          </a:prstGeom>
        </p:spPr>
      </p:pic>
      <p:pic>
        <p:nvPicPr>
          <p:cNvPr id="9" name="Picture 8" descr="arrow-red-up2.png"/>
          <p:cNvPicPr>
            <a:picLocks noChangeAspect="1"/>
          </p:cNvPicPr>
          <p:nvPr/>
        </p:nvPicPr>
        <p:blipFill>
          <a:blip r:embed="rId3"/>
          <a:stretch>
            <a:fillRect/>
          </a:stretch>
        </p:blipFill>
        <p:spPr>
          <a:xfrm rot="16200000">
            <a:off x="331788" y="6069012"/>
            <a:ext cx="428625" cy="6350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304800" y="304800"/>
            <a:ext cx="2590800" cy="2862322"/>
          </a:xfrm>
          <a:prstGeom prst="rect">
            <a:avLst/>
          </a:prstGeom>
          <a:noFill/>
        </p:spPr>
        <p:txBody>
          <a:bodyPr wrap="square" rtlCol="0">
            <a:spAutoFit/>
          </a:bodyPr>
          <a:lstStyle/>
          <a:p>
            <a:pPr>
              <a:buFont typeface="Arial"/>
              <a:buChar char="•"/>
            </a:pPr>
            <a:r>
              <a:rPr lang="en-US" b="1" dirty="0" smtClean="0">
                <a:latin typeface="Annie Use Your Telescope"/>
                <a:cs typeface="Annie Use Your Telescope"/>
              </a:rPr>
              <a:t>I did it! Now what?</a:t>
            </a:r>
            <a:endParaRPr lang="en-US" sz="1600" dirty="0" smtClean="0">
              <a:latin typeface="Annie Use Your Telescope"/>
              <a:cs typeface="Annie Use Your Telescope"/>
            </a:endParaRPr>
          </a:p>
          <a:p>
            <a:pPr lvl="1">
              <a:buSzPct val="100000"/>
              <a:buBlip>
                <a:blip r:embed="rId2"/>
              </a:buBlip>
            </a:pPr>
            <a:r>
              <a:rPr lang="en-US" sz="1600" dirty="0" smtClean="0">
                <a:latin typeface="Annie Use Your Telescope"/>
                <a:cs typeface="Annie Use Your Telescope"/>
              </a:rPr>
              <a:t>Log into your Blackboard course in another tab or window</a:t>
            </a:r>
            <a:r>
              <a:rPr lang="en-US" sz="1600" dirty="0" smtClean="0">
                <a:latin typeface="Annie Use Your Telescope"/>
                <a:cs typeface="Annie Use Your Telescope"/>
              </a:rPr>
              <a:t>.</a:t>
            </a:r>
          </a:p>
          <a:p>
            <a:pPr lvl="1">
              <a:buSzPct val="100000"/>
              <a:buBlip>
                <a:blip r:embed="rId2"/>
              </a:buBlip>
            </a:pPr>
            <a:r>
              <a:rPr lang="en-US" sz="1600" dirty="0" smtClean="0">
                <a:latin typeface="Annie Use Your Telescope"/>
                <a:cs typeface="Annie Use Your Telescope"/>
              </a:rPr>
              <a:t>Click Create Announcement</a:t>
            </a:r>
          </a:p>
          <a:p>
            <a:pPr lvl="1">
              <a:buSzPct val="100000"/>
              <a:buBlip>
                <a:blip r:embed="rId2"/>
              </a:buBlip>
            </a:pPr>
            <a:r>
              <a:rPr lang="en-US" sz="1600" dirty="0" smtClean="0">
                <a:latin typeface="Annie Use Your Telescope"/>
                <a:cs typeface="Annie Use Your Telescope"/>
              </a:rPr>
              <a:t>Click on the HTML editor</a:t>
            </a:r>
          </a:p>
          <a:p>
            <a:pPr lvl="1">
              <a:buSzPct val="100000"/>
              <a:buBlip>
                <a:blip r:embed="rId2"/>
              </a:buBlip>
            </a:pPr>
            <a:r>
              <a:rPr lang="en-US" sz="1600" dirty="0" smtClean="0">
                <a:latin typeface="Annie Use Your Telescope"/>
                <a:cs typeface="Annie Use Your Telescope"/>
              </a:rPr>
              <a:t>Paste the embed code, click submit</a:t>
            </a:r>
          </a:p>
          <a:p>
            <a:pPr lvl="1">
              <a:buFont typeface="Arial"/>
              <a:buChar char="•"/>
            </a:pPr>
            <a:endParaRPr lang="en-US" dirty="0">
              <a:latin typeface="Annie Use Your Telescope"/>
              <a:cs typeface="Annie Use Your Telescope"/>
            </a:endParaRPr>
          </a:p>
        </p:txBody>
      </p:sp>
      <p:pic>
        <p:nvPicPr>
          <p:cNvPr id="8" name="Picture 7" descr="arrow-red-up2.png"/>
          <p:cNvPicPr>
            <a:picLocks noChangeAspect="1"/>
          </p:cNvPicPr>
          <p:nvPr/>
        </p:nvPicPr>
        <p:blipFill>
          <a:blip r:embed="rId3"/>
          <a:stretch>
            <a:fillRect/>
          </a:stretch>
        </p:blipFill>
        <p:spPr>
          <a:xfrm rot="5400000">
            <a:off x="2236787" y="6069013"/>
            <a:ext cx="428625" cy="635000"/>
          </a:xfrm>
          <a:prstGeom prst="rect">
            <a:avLst/>
          </a:prstGeom>
        </p:spPr>
      </p:pic>
      <p:pic>
        <p:nvPicPr>
          <p:cNvPr id="9" name="Picture 8" descr="arrow-red-up2.png"/>
          <p:cNvPicPr>
            <a:picLocks noChangeAspect="1"/>
          </p:cNvPicPr>
          <p:nvPr/>
        </p:nvPicPr>
        <p:blipFill>
          <a:blip r:embed="rId3"/>
          <a:stretch>
            <a:fillRect/>
          </a:stretch>
        </p:blipFill>
        <p:spPr>
          <a:xfrm rot="16200000">
            <a:off x="331788" y="6069012"/>
            <a:ext cx="428625" cy="635000"/>
          </a:xfrm>
          <a:prstGeom prst="rect">
            <a:avLst/>
          </a:prstGeom>
        </p:spPr>
      </p:pic>
      <p:pic>
        <p:nvPicPr>
          <p:cNvPr id="18" name="Picture 17" descr="Screen shot 2011-06-24 at 12.42.31 PM.png"/>
          <p:cNvPicPr>
            <a:picLocks noChangeAspect="1"/>
          </p:cNvPicPr>
          <p:nvPr/>
        </p:nvPicPr>
        <p:blipFill>
          <a:blip r:embed="rId4"/>
          <a:stretch>
            <a:fillRect/>
          </a:stretch>
        </p:blipFill>
        <p:spPr>
          <a:xfrm>
            <a:off x="3048000" y="1066800"/>
            <a:ext cx="5915568" cy="3962400"/>
          </a:xfrm>
          <a:prstGeom prst="rect">
            <a:avLst/>
          </a:prstGeom>
        </p:spPr>
      </p:pic>
      <p:sp>
        <p:nvSpPr>
          <p:cNvPr id="20" name="TextBox 19"/>
          <p:cNvSpPr txBox="1"/>
          <p:nvPr/>
        </p:nvSpPr>
        <p:spPr>
          <a:xfrm>
            <a:off x="3505200" y="3733800"/>
            <a:ext cx="5029200" cy="1200329"/>
          </a:xfrm>
          <a:prstGeom prst="rect">
            <a:avLst/>
          </a:prstGeom>
          <a:noFill/>
        </p:spPr>
        <p:txBody>
          <a:bodyPr wrap="square" rtlCol="0">
            <a:spAutoFit/>
          </a:bodyPr>
          <a:lstStyle/>
          <a:p>
            <a:pPr algn="ctr"/>
            <a:r>
              <a:rPr lang="en-US" dirty="0" smtClean="0">
                <a:solidFill>
                  <a:srgbClr val="FF0000"/>
                </a:solidFill>
                <a:latin typeface="Architects Daughter"/>
                <a:cs typeface="Architects Daughter"/>
              </a:rPr>
              <a:t>This is a WYSIWYG editor. The buttons provide different functionality within the editor. The HTML button looks like this: </a:t>
            </a:r>
            <a:r>
              <a:rPr lang="en-US" dirty="0" smtClean="0">
                <a:latin typeface="Arial Black"/>
                <a:cs typeface="Arial Black"/>
              </a:rPr>
              <a:t>&lt;</a:t>
            </a:r>
            <a:r>
              <a:rPr lang="en-US" dirty="0" smtClean="0">
                <a:latin typeface="Arial Black"/>
                <a:cs typeface="Arial Black"/>
              </a:rPr>
              <a:t>&gt;</a:t>
            </a:r>
          </a:p>
          <a:p>
            <a:endParaRPr lang="en-US" dirty="0">
              <a:solidFill>
                <a:srgbClr val="FF0000"/>
              </a:solidFill>
              <a:latin typeface="Architects Daughter"/>
              <a:cs typeface="Architects Daughter"/>
            </a:endParaRPr>
          </a:p>
        </p:txBody>
      </p:sp>
      <p:sp>
        <p:nvSpPr>
          <p:cNvPr id="21" name="TextBox 20"/>
          <p:cNvSpPr txBox="1"/>
          <p:nvPr/>
        </p:nvSpPr>
        <p:spPr>
          <a:xfrm>
            <a:off x="4419600" y="2514600"/>
            <a:ext cx="3276600" cy="276999"/>
          </a:xfrm>
          <a:prstGeom prst="rect">
            <a:avLst/>
          </a:prstGeom>
          <a:noFill/>
        </p:spPr>
        <p:txBody>
          <a:bodyPr wrap="square" rtlCol="0">
            <a:spAutoFit/>
          </a:bodyPr>
          <a:lstStyle/>
          <a:p>
            <a:r>
              <a:rPr lang="en-US" sz="1200" dirty="0" smtClean="0">
                <a:solidFill>
                  <a:srgbClr val="FF0000"/>
                </a:solidFill>
                <a:latin typeface="Architects Daughter"/>
                <a:cs typeface="Architects Daughter"/>
              </a:rPr>
              <a:t>My First Video Announcement</a:t>
            </a:r>
            <a:endParaRPr lang="en-US" sz="1200" dirty="0">
              <a:solidFill>
                <a:srgbClr val="FF0000"/>
              </a:solidFill>
              <a:latin typeface="Architects Daughter"/>
              <a:cs typeface="Architects Daughter"/>
            </a:endParaRPr>
          </a:p>
        </p:txBody>
      </p:sp>
    </p:spTree>
  </p:cSld>
  <p:clrMapOvr>
    <a:masterClrMapping/>
  </p:clrMapOvr>
</p:sld>
</file>

<file path=ppt/tags/tag1.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PRESENTER_PREVIEW_END" val="5"/>
  <p:tag name="PRESENTATION_PLAYLIST_COUNT" val="0"/>
  <p:tag name="PRESENTATION_PRESENTER_SLIDE_LEVEL" val="0"/>
  <p:tag name="ARTICULATE_PRESENTER_VERSION" val="6"/>
  <p:tag name="PUBLISH_TITLE" val="ipad-notebook2"/>
  <p:tag name="ARTICULATE_PUBLISH_PATH" val="C:\Users\Tom\Documents\My Dropbox\!active_work\iPad\pub"/>
  <p:tag name="ARTICULATE_LOGO" val="(None selected)"/>
  <p:tag name="ARTICULATE_PRESENTER" val="(None selected)"/>
  <p:tag name="ARTICULATE_PRESENTER_GUID" val="9869030842"/>
  <p:tag name="ARTICULATE_LMS" val="0"/>
  <p:tag name="ARTICULATE_TEMPLATE" val="default-1"/>
  <p:tag name="ARTICULATE_TEMPLATE_GUID" val="b01a91f8-f65f-433e-aad8-6a39ae21a8a2"/>
  <p:tag name="LMS_PUBLISH" val="No"/>
  <p:tag name="PRESENTER_PREVIEW_MODE" val="0"/>
  <p:tag name="PRESENTER_PREVIEW_START" val="1"/>
  <p:tag name="LAUNCHINNEWWINDOW" val="0"/>
  <p:tag name="LASTPUBLISHED" val="C:\Users\Tom\Documents\My Dropbox\!active_work\iPad\pub\ipad-notebook2\player.html"/>
  <p:tag name="ARTICULATE_PROJECT_OPEN" val="0"/>
</p:tagLst>
</file>

<file path=ppt/tags/tag2.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ARTICULATE_PUBLISH_MODE" val="2"/>
  <p:tag name="ARTICULATE_SOURCE_IMAGE" val="C:\Users\Tom\AppData\Local\Temp\articulate\presenter\imgtemp\qF6oXfVm_files\slide0001_image001.png"/>
</p:tagLst>
</file>

<file path=ppt/tags/tag3.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ARTICULATE_PUBLISH_MODE" val="2"/>
  <p:tag name="ARTICULATE_SOURCE_IMAGE" val="C:\Users\Tom\AppData\Local\Temp\articulate\presenter\imgtemp\aqsqNNls_files\slide0001_image001.png"/>
</p:tagLst>
</file>

<file path=ppt/tags/tag4.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ARTICULATE_PUBLISH_MODE" val="2"/>
  <p:tag name="ARTICULATE_SOURCE_IMAGE" val="C:\Users\Tom\AppData\Local\Temp\articulate\presenter\imgtemp\CBFRNxHZ_files\slide0001_image001.png"/>
</p:tagLst>
</file>

<file path=ppt/tags/tag5.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ARTICULATE_PUBLISH_MODE" val="2"/>
  <p:tag name="ARTICULATE_SOURCE_IMAGE" val="C:\Users\Tom\AppData\Local\Temp\articulate\presenter\imgtemp\MBiZLwdb_files\slide0001_image001.png"/>
</p:tagLst>
</file>

<file path=ppt/tags/tag6.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ARTICULATE_SLIDE_GUID" val="7ddfb58a-f61e-4480-8017-c2f5c5fc2466"/>
  <p:tag name="ARTICULATE_SLIDE_PAUSE" val="1"/>
  <p:tag name="ARTICULATE_NAV_LEVEL" val="1"/>
  <p:tag name="ARTICULATE_PLAYLIST_ID" val="-1"/>
  <p:tag name="ARTICULATE_LOCK_SLIDE" val="0"/>
  <p:tag name="ARTICULATE_SLIDE_NAV" val="1"/>
</p:tagLst>
</file>

<file path=ppt/theme/theme1.xml><?xml version="1.0" encoding="utf-8"?>
<a:theme xmlns:a="http://schemas.openxmlformats.org/drawingml/2006/main" name="notepad-template-10">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notepad-template-10.potx</Template>
  <TotalTime>396</TotalTime>
  <Words>443</Words>
  <Application>Microsoft Macintosh PowerPoint</Application>
  <PresentationFormat>On-screen Show (4:3)</PresentationFormat>
  <Paragraphs>65</Paragraphs>
  <Slides>11</Slides>
  <Notes>2</Notes>
  <HiddenSlides>0</HiddenSlides>
  <MMClips>0</MMClips>
  <ScaleCrop>false</ScaleCrop>
  <HeadingPairs>
    <vt:vector size="4" baseType="variant">
      <vt:variant>
        <vt:lpstr>Design Template</vt:lpstr>
      </vt:variant>
      <vt:variant>
        <vt:i4>1</vt:i4>
      </vt:variant>
      <vt:variant>
        <vt:lpstr>Slide Titles</vt:lpstr>
      </vt:variant>
      <vt:variant>
        <vt:i4>11</vt:i4>
      </vt:variant>
    </vt:vector>
  </HeadingPairs>
  <TitlesOfParts>
    <vt:vector size="12" baseType="lpstr">
      <vt:lpstr>notepad-template-10</vt:lpstr>
      <vt:lpstr>Creating a Video Based Announcement For your Online Course </vt:lpstr>
      <vt:lpstr>Tutorial Topics</vt:lpstr>
      <vt:lpstr>Agenda and Navigation Overview </vt:lpstr>
      <vt:lpstr> </vt:lpstr>
      <vt:lpstr>Slide 5</vt:lpstr>
      <vt:lpstr>Slide 6</vt:lpstr>
      <vt:lpstr>Slide 7</vt:lpstr>
      <vt:lpstr>Slide 8</vt:lpstr>
      <vt:lpstr>Slide 9</vt:lpstr>
      <vt:lpstr>Slide 10</vt:lpstr>
      <vt:lpstr>Slide 11</vt:lpstr>
    </vt:vector>
  </TitlesOfParts>
  <Company>Ottawa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Creating a Video Based Announcement For your Online Course </dc:title>
  <dc:creator>Karen Wondergem</dc:creator>
  <cp:lastModifiedBy>Karen Wondergem</cp:lastModifiedBy>
  <cp:revision>34</cp:revision>
  <dcterms:created xsi:type="dcterms:W3CDTF">2011-06-24T14:57:29Z</dcterms:created>
  <dcterms:modified xsi:type="dcterms:W3CDTF">2011-06-24T20:50:20Z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UseProject">
    <vt:lpwstr>1</vt:lpwstr>
  </property>
  <property fmtid="{D5CDD505-2E9C-101B-9397-08002B2CF9AE}" pid="3" name="ArticulatePath">
    <vt:lpwstr>ipad-notebook</vt:lpwstr>
  </property>
  <property fmtid="{D5CDD505-2E9C-101B-9397-08002B2CF9AE}" pid="4" name="ArticulateGUID">
    <vt:lpwstr>44672A73-E5F8-488A-BDEC-93502AEEDFA4</vt:lpwstr>
  </property>
  <property fmtid="{D5CDD505-2E9C-101B-9397-08002B2CF9AE}" pid="5" name="ArticulateProjectFull">
    <vt:lpwstr>C:\Users\Tom\Desktop\ipad-notebook\notepad-template.ppta</vt:lpwstr>
  </property>
</Properties>
</file>